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1"/>
    <p:sldMasterId id="2147483675" r:id="rId2"/>
  </p:sldMasterIdLst>
  <p:notesMasterIdLst>
    <p:notesMasterId r:id="rId27"/>
  </p:notesMasterIdLst>
  <p:sldIdLst>
    <p:sldId id="256" r:id="rId3"/>
    <p:sldId id="305" r:id="rId4"/>
    <p:sldId id="306" r:id="rId5"/>
    <p:sldId id="307" r:id="rId6"/>
    <p:sldId id="308" r:id="rId7"/>
    <p:sldId id="287" r:id="rId8"/>
    <p:sldId id="285" r:id="rId9"/>
    <p:sldId id="289" r:id="rId10"/>
    <p:sldId id="288" r:id="rId11"/>
    <p:sldId id="290" r:id="rId12"/>
    <p:sldId id="291" r:id="rId13"/>
    <p:sldId id="309" r:id="rId14"/>
    <p:sldId id="310" r:id="rId15"/>
    <p:sldId id="303" r:id="rId16"/>
    <p:sldId id="304" r:id="rId17"/>
    <p:sldId id="302" r:id="rId18"/>
    <p:sldId id="298" r:id="rId19"/>
    <p:sldId id="300" r:id="rId20"/>
    <p:sldId id="286" r:id="rId21"/>
    <p:sldId id="299" r:id="rId22"/>
    <p:sldId id="312" r:id="rId23"/>
    <p:sldId id="282" r:id="rId24"/>
    <p:sldId id="311" r:id="rId25"/>
    <p:sldId id="263" r:id="rId26"/>
  </p:sldIdLst>
  <p:sldSz cx="24384000" cy="13716000"/>
  <p:notesSz cx="6858000" cy="9144000"/>
  <p:defaultTextStyle>
    <a:defPPr>
      <a:defRPr lang="zh-CN"/>
    </a:defPPr>
    <a:lvl1pPr algn="ctr" defTabSz="825500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sz="3000" b="1" kern="1200">
        <a:solidFill>
          <a:srgbClr val="FFFFFF"/>
        </a:solidFill>
        <a:latin typeface="Helvetica Neue" charset="0"/>
        <a:ea typeface="宋体" panose="02010600030101010101" pitchFamily="2" charset="-122"/>
        <a:cs typeface="+mn-cs"/>
        <a:sym typeface="Helvetica Neue" charset="0"/>
      </a:defRPr>
    </a:lvl1pPr>
    <a:lvl2pPr indent="228600" algn="ctr" defTabSz="825500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sz="3000" b="1" kern="1200">
        <a:solidFill>
          <a:srgbClr val="FFFFFF"/>
        </a:solidFill>
        <a:latin typeface="Helvetica Neue" charset="0"/>
        <a:ea typeface="宋体" panose="02010600030101010101" pitchFamily="2" charset="-122"/>
        <a:cs typeface="+mn-cs"/>
        <a:sym typeface="Helvetica Neue" charset="0"/>
      </a:defRPr>
    </a:lvl2pPr>
    <a:lvl3pPr indent="457200" algn="ctr" defTabSz="825500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sz="3000" b="1" kern="1200">
        <a:solidFill>
          <a:srgbClr val="FFFFFF"/>
        </a:solidFill>
        <a:latin typeface="Helvetica Neue" charset="0"/>
        <a:ea typeface="宋体" panose="02010600030101010101" pitchFamily="2" charset="-122"/>
        <a:cs typeface="+mn-cs"/>
        <a:sym typeface="Helvetica Neue" charset="0"/>
      </a:defRPr>
    </a:lvl3pPr>
    <a:lvl4pPr indent="685800" algn="ctr" defTabSz="825500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sz="3000" b="1" kern="1200">
        <a:solidFill>
          <a:srgbClr val="FFFFFF"/>
        </a:solidFill>
        <a:latin typeface="Helvetica Neue" charset="0"/>
        <a:ea typeface="宋体" panose="02010600030101010101" pitchFamily="2" charset="-122"/>
        <a:cs typeface="+mn-cs"/>
        <a:sym typeface="Helvetica Neue" charset="0"/>
      </a:defRPr>
    </a:lvl4pPr>
    <a:lvl5pPr indent="914400" algn="ctr" defTabSz="825500" rtl="0" eaLnBrk="0" fontAlgn="base" hangingPunct="0">
      <a:spcBef>
        <a:spcPct val="0"/>
      </a:spcBef>
      <a:spcAft>
        <a:spcPct val="0"/>
      </a:spcAft>
      <a:buFont typeface="Arial" panose="020B0604020202020204" pitchFamily="34" charset="0"/>
      <a:defRPr sz="3000" b="1" kern="1200">
        <a:solidFill>
          <a:srgbClr val="FFFFFF"/>
        </a:solidFill>
        <a:latin typeface="Helvetica Neue" charset="0"/>
        <a:ea typeface="宋体" panose="02010600030101010101" pitchFamily="2" charset="-122"/>
        <a:cs typeface="+mn-cs"/>
        <a:sym typeface="Helvetica Neue" charset="0"/>
      </a:defRPr>
    </a:lvl5pPr>
    <a:lvl6pPr marL="2286000" algn="l" defTabSz="914400" rtl="0" eaLnBrk="1" latinLnBrk="0" hangingPunct="1">
      <a:defRPr sz="3000" b="1" kern="1200">
        <a:solidFill>
          <a:srgbClr val="FFFFFF"/>
        </a:solidFill>
        <a:latin typeface="Helvetica Neue" charset="0"/>
        <a:ea typeface="宋体" panose="02010600030101010101" pitchFamily="2" charset="-122"/>
        <a:cs typeface="+mn-cs"/>
        <a:sym typeface="Helvetica Neue" charset="0"/>
      </a:defRPr>
    </a:lvl6pPr>
    <a:lvl7pPr marL="2743200" algn="l" defTabSz="914400" rtl="0" eaLnBrk="1" latinLnBrk="0" hangingPunct="1">
      <a:defRPr sz="3000" b="1" kern="1200">
        <a:solidFill>
          <a:srgbClr val="FFFFFF"/>
        </a:solidFill>
        <a:latin typeface="Helvetica Neue" charset="0"/>
        <a:ea typeface="宋体" panose="02010600030101010101" pitchFamily="2" charset="-122"/>
        <a:cs typeface="+mn-cs"/>
        <a:sym typeface="Helvetica Neue" charset="0"/>
      </a:defRPr>
    </a:lvl7pPr>
    <a:lvl8pPr marL="3200400" algn="l" defTabSz="914400" rtl="0" eaLnBrk="1" latinLnBrk="0" hangingPunct="1">
      <a:defRPr sz="3000" b="1" kern="1200">
        <a:solidFill>
          <a:srgbClr val="FFFFFF"/>
        </a:solidFill>
        <a:latin typeface="Helvetica Neue" charset="0"/>
        <a:ea typeface="宋体" panose="02010600030101010101" pitchFamily="2" charset="-122"/>
        <a:cs typeface="+mn-cs"/>
        <a:sym typeface="Helvetica Neue" charset="0"/>
      </a:defRPr>
    </a:lvl8pPr>
    <a:lvl9pPr marL="3657600" algn="l" defTabSz="914400" rtl="0" eaLnBrk="1" latinLnBrk="0" hangingPunct="1">
      <a:defRPr sz="3000" b="1" kern="1200">
        <a:solidFill>
          <a:srgbClr val="FFFFFF"/>
        </a:solidFill>
        <a:latin typeface="Helvetica Neue" charset="0"/>
        <a:ea typeface="宋体" panose="02010600030101010101" pitchFamily="2" charset="-122"/>
        <a:cs typeface="+mn-cs"/>
        <a:sym typeface="Helvetica Neue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112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47" d="100"/>
          <a:sy n="47" d="100"/>
        </p:scale>
        <p:origin x="-1056" y="-120"/>
      </p:cViewPr>
      <p:guideLst>
        <p:guide orient="horz" pos="4112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1999" cy="71999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Shape 132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3075" name="Shape 133"/>
          <p:cNvSpPr>
            <a:spLocks noGrp="1" noRot="1" noChangeAspect="1" noChangeArrowheads="1"/>
          </p:cNvSpPr>
          <p:nvPr/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algn="l" defTabSz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algn="l" defTabSz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algn="l" defTabSz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algn="l" defTabSz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algn="l" defTabSz="0">
              <a:spcBef>
                <a:spcPct val="30000"/>
              </a:spcBef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4572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9144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13716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1828800" defTabSz="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buFontTx/>
              <a:buNone/>
            </a:pPr>
            <a:endParaRPr lang="zh-CN" altLang="zh-CN" b="0"/>
          </a:p>
        </p:txBody>
      </p:sp>
    </p:spTree>
    <p:extLst>
      <p:ext uri="{BB962C8B-B14F-4D97-AF65-F5344CB8AC3E}">
        <p14:creationId xmlns:p14="http://schemas.microsoft.com/office/powerpoint/2010/main" val="154932950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algn="l" defTabSz="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899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9259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9800" y="730250"/>
            <a:ext cx="5257800" cy="1162367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76400" y="730250"/>
            <a:ext cx="15621000" cy="1162367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74135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784312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3048000" y="2244725"/>
            <a:ext cx="18288000" cy="47752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8000" y="7204075"/>
            <a:ext cx="18288000" cy="33115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F13A899-F25D-41CE-82C4-A28BCC0932E5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2116282"/>
      </p:ext>
    </p:extLst>
  </p:cSld>
  <p:clrMapOvr>
    <a:masterClrMapping/>
  </p:clrMapOvr>
  <p:transition xmlns:p14="http://schemas.microsoft.com/office/powerpoint/2010/main"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9DA45F72-6669-4F23-8863-12799A07E2F3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5822325"/>
      </p:ext>
    </p:extLst>
  </p:cSld>
  <p:clrMapOvr>
    <a:masterClrMapping/>
  </p:clrMapOvr>
  <p:transition xmlns:p14="http://schemas.microsoft.com/office/powerpoint/2010/main"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1244B195-C507-4389-A66C-17EA4BE6DF97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1425977"/>
      </p:ext>
    </p:extLst>
  </p:cSld>
  <p:clrMapOvr>
    <a:masterClrMapping/>
  </p:clrMapOvr>
  <p:transition xmlns:p14="http://schemas.microsoft.com/office/powerpoint/2010/main"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89100" y="3178175"/>
            <a:ext cx="10426700" cy="945515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268200" y="3178175"/>
            <a:ext cx="10426700" cy="9455150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0057ABDA-F528-410F-A708-4DC26AF858C3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842110"/>
      </p:ext>
    </p:extLst>
  </p:cSld>
  <p:clrMapOvr>
    <a:masterClrMapping/>
  </p:clrMapOvr>
  <p:transition xmlns:p14="http://schemas.microsoft.com/office/powerpoint/2010/main"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FCC653BA-9088-45CE-BBD4-231C3BB3C832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4057548"/>
      </p:ext>
    </p:extLst>
  </p:cSld>
  <p:clrMapOvr>
    <a:masterClrMapping/>
  </p:clrMapOvr>
  <p:transition xmlns:p14="http://schemas.microsoft.com/office/powerpoint/2010/main"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CA0051D-C226-423D-8205-F378B565D6A8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0151437"/>
      </p:ext>
    </p:extLst>
  </p:cSld>
  <p:clrMapOvr>
    <a:masterClrMapping/>
  </p:clrMapOvr>
  <p:transition xmlns:p14="http://schemas.microsoft.com/office/powerpoint/2010/main"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3438904-B89F-4B0B-BA93-3ED21DDB5585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899572"/>
      </p:ext>
    </p:extLst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616258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33A0DA5-1EA9-4459-B057-38BA940C34BC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945290"/>
      </p:ext>
    </p:extLst>
  </p:cSld>
  <p:clrMapOvr>
    <a:masterClrMapping/>
  </p:clrMapOvr>
  <p:transition xmlns:p14="http://schemas.microsoft.com/office/powerpoint/2010/main"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0D313E5-7A2E-4292-A769-2BAC74B2080B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1238527"/>
      </p:ext>
    </p:extLst>
  </p:cSld>
  <p:clrMapOvr>
    <a:masterClrMapping/>
  </p:clrMapOvr>
  <p:transition xmlns:p14="http://schemas.microsoft.com/office/powerpoint/2010/main"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307C1C96-89A2-42EB-B5AA-19B503BAF7A5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3251677"/>
      </p:ext>
    </p:extLst>
  </p:cSld>
  <p:clrMapOvr>
    <a:masterClrMapping/>
  </p:clrMapOvr>
  <p:transition xmlns:p14="http://schemas.microsoft.com/office/powerpoint/2010/main"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7443450" y="762000"/>
            <a:ext cx="5251450" cy="118713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1689100" y="762000"/>
            <a:ext cx="15601950" cy="11871325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640E4B8B-75BD-4E7A-A24D-7203064BB827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552671"/>
      </p:ext>
    </p:extLst>
  </p:cSld>
  <p:clrMapOvr>
    <a:masterClrMapping/>
  </p:clrMapOvr>
  <p:transition xmlns:p14="http://schemas.microsoft.com/office/powerpoint/2010/main"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89100" y="762000"/>
            <a:ext cx="21005800" cy="22860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0"/>
          </p:nvPr>
        </p:nvSpPr>
        <p:spPr>
          <a:xfrm>
            <a:off x="11912600" y="13081000"/>
            <a:ext cx="546100" cy="466725"/>
          </a:xfrm>
        </p:spPr>
        <p:txBody>
          <a:bodyPr/>
          <a:lstStyle>
            <a:lvl1pPr>
              <a:defRPr/>
            </a:lvl1pPr>
          </a:lstStyle>
          <a:p>
            <a:fld id="{C8E70B0D-A82F-482C-9AD2-DBC7D9942964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044698"/>
      </p:ext>
    </p:extLst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63700" y="3419475"/>
            <a:ext cx="21031200" cy="570547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63700" y="9178925"/>
            <a:ext cx="21031200" cy="30003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111597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676400" y="3651250"/>
            <a:ext cx="104394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268200" y="3651250"/>
            <a:ext cx="10439400" cy="87026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994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79575" y="3362325"/>
            <a:ext cx="10315575" cy="16478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679575" y="5010150"/>
            <a:ext cx="10315575" cy="73691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12344400" y="3362325"/>
            <a:ext cx="10366375" cy="16478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12344400" y="5010150"/>
            <a:ext cx="10366375" cy="736917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9941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8228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8463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366375" y="1974850"/>
            <a:ext cx="12344400" cy="974725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941008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79575" y="914400"/>
            <a:ext cx="7864475" cy="32004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0366375" y="1974850"/>
            <a:ext cx="12344400" cy="9747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679575" y="4114800"/>
            <a:ext cx="7864475" cy="76231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36289589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4" Type="http://schemas.openxmlformats.org/officeDocument/2006/relationships/image" Target="../media/image1.jpeg"/><Relationship Id="rId15" Type="http://schemas.openxmlformats.org/officeDocument/2006/relationships/image" Target="../media/image2.emf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98" r:id="rId12"/>
  </p:sldLayoutIdLst>
  <p:txStyles>
    <p:titleStyle>
      <a:lvl1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  <a:sym typeface="Calibri Light" charset="0"/>
        </a:defRPr>
      </a:lvl1pPr>
      <a:lvl2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panose="02010600030101010101" pitchFamily="2" charset="-122"/>
          <a:sym typeface="Calibri Light" charset="0"/>
        </a:defRPr>
      </a:lvl2pPr>
      <a:lvl3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panose="02010600030101010101" pitchFamily="2" charset="-122"/>
          <a:sym typeface="Calibri Light" charset="0"/>
        </a:defRPr>
      </a:lvl3pPr>
      <a:lvl4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panose="02010600030101010101" pitchFamily="2" charset="-122"/>
          <a:sym typeface="Calibri Light" charset="0"/>
        </a:defRPr>
      </a:lvl4pPr>
      <a:lvl5pPr marL="9144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panose="02010600030101010101" pitchFamily="2" charset="-122"/>
          <a:sym typeface="Calibri Light" charset="0"/>
        </a:defRPr>
      </a:lvl5pPr>
      <a:lvl6pPr marL="13716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panose="02010600030101010101" pitchFamily="2" charset="-122"/>
          <a:sym typeface="Calibri Light" charset="0"/>
        </a:defRPr>
      </a:lvl6pPr>
      <a:lvl7pPr marL="18288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panose="02010600030101010101" pitchFamily="2" charset="-122"/>
          <a:sym typeface="Calibri Light" charset="0"/>
        </a:defRPr>
      </a:lvl7pPr>
      <a:lvl8pPr marL="22860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panose="02010600030101010101" pitchFamily="2" charset="-122"/>
          <a:sym typeface="Calibri Light" charset="0"/>
        </a:defRPr>
      </a:lvl8pPr>
      <a:lvl9pPr marL="2743200" indent="-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charset="0"/>
          <a:ea typeface="宋体" panose="02010600030101010101" pitchFamily="2" charset="-122"/>
          <a:sym typeface="Calibri Light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  <a:sym typeface="Calibri" panose="020F05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文本"/>
          <p:cNvSpPr>
            <a:spLocks noGrp="1" noChangeArrowheads="1"/>
          </p:cNvSpPr>
          <p:nvPr>
            <p:ph type="title" idx="4294967295"/>
          </p:nvPr>
        </p:nvSpPr>
        <p:spPr bwMode="auto">
          <a:xfrm>
            <a:off x="1689100" y="762000"/>
            <a:ext cx="210058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FZLanTingHeiS-L-GB" charset="-122"/>
              </a:rPr>
              <a:t>标题文本</a:t>
            </a:r>
          </a:p>
        </p:txBody>
      </p:sp>
      <p:sp>
        <p:nvSpPr>
          <p:cNvPr id="2051" name="正文级别 1…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89100" y="3178175"/>
            <a:ext cx="21005800" cy="945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50800" tIns="50800" rIns="50800" bIns="508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smtClean="0">
                <a:sym typeface="FZLanTingHeiS-M-GB" charset="-122"/>
              </a:rPr>
              <a:t>正文级别 1</a:t>
            </a:r>
          </a:p>
          <a:p>
            <a:pPr lvl="1"/>
            <a:r>
              <a:rPr lang="zh-CN" altLang="zh-CN" smtClean="0">
                <a:sym typeface="FZLanTingHeiS-M-GB" charset="-122"/>
              </a:rPr>
              <a:t>正文级别 2</a:t>
            </a:r>
          </a:p>
          <a:p>
            <a:pPr lvl="2"/>
            <a:r>
              <a:rPr lang="zh-CN" altLang="zh-CN" smtClean="0">
                <a:sym typeface="FZLanTingHeiS-M-GB" charset="-122"/>
              </a:rPr>
              <a:t>正文级别 3</a:t>
            </a:r>
          </a:p>
          <a:p>
            <a:pPr lvl="3"/>
            <a:r>
              <a:rPr lang="zh-CN" altLang="zh-CN" smtClean="0">
                <a:sym typeface="FZLanTingHeiS-M-GB" charset="-122"/>
              </a:rPr>
              <a:t>正文级别 4</a:t>
            </a:r>
          </a:p>
          <a:p>
            <a:pPr lvl="4"/>
            <a:r>
              <a:rPr lang="zh-CN" altLang="zh-CN" smtClean="0">
                <a:sym typeface="FZLanTingHeiS-M-GB" charset="-122"/>
              </a:rPr>
              <a:t>正文级别 5</a:t>
            </a:r>
          </a:p>
        </p:txBody>
      </p:sp>
      <p:sp>
        <p:nvSpPr>
          <p:cNvPr id="2052" name="幻灯片编号"/>
          <p:cNvSpPr>
            <a:spLocks noGrp="1" noChangeArrowheads="1"/>
          </p:cNvSpPr>
          <p:nvPr>
            <p:ph type="sldNum" sz="quarter" idx="2"/>
          </p:nvPr>
        </p:nvSpPr>
        <p:spPr bwMode="auto">
          <a:xfrm>
            <a:off x="11912600" y="13081000"/>
            <a:ext cx="546100" cy="466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50800" tIns="50800" rIns="50800" bIns="5080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400">
                <a:latin typeface="Helvetica Neue Light" charset="0"/>
                <a:ea typeface="Helvetica Neue Light" charset="0"/>
                <a:cs typeface="Helvetica Neue Light" charset="0"/>
                <a:sym typeface="Helvetica Neue Light" charset="0"/>
              </a:defRPr>
            </a:lvl1pPr>
          </a:lstStyle>
          <a:p>
            <a:fld id="{B54C8C0D-D691-4BE0-B6E5-9105FDC5A092}" type="slidenum">
              <a:rPr lang="zh-CN" altLang="zh-CN"/>
              <a:pPr/>
              <a:t>‹#›</a:t>
            </a:fld>
            <a:endParaRPr lang="zh-CN" altLang="zh-CN" b="0">
              <a:ea typeface="Helvetica Neue" charset="0"/>
              <a:cs typeface="Helvetica Neue" charset="0"/>
            </a:endParaRPr>
          </a:p>
        </p:txBody>
      </p:sp>
      <p:pic>
        <p:nvPicPr>
          <p:cNvPr id="2053" name="图片 7"/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175" y="415925"/>
            <a:ext cx="4718050" cy="89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dk2" tx1="lt1" bg2="dk1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9" r:id="rId12"/>
  </p:sldLayoutIdLst>
  <p:transition xmlns:p14="http://schemas.microsoft.com/office/powerpoint/2010/main" spd="med"/>
  <p:txStyles>
    <p:titleStyle>
      <a:lvl1pPr algn="ctr" defTabSz="825500" rtl="0" fontAlgn="base">
        <a:spcBef>
          <a:spcPct val="0"/>
        </a:spcBef>
        <a:spcAft>
          <a:spcPct val="0"/>
        </a:spcAft>
        <a:defRPr sz="7000" b="1" kern="1200">
          <a:solidFill>
            <a:srgbClr val="FFFFFF"/>
          </a:solidFill>
          <a:latin typeface="+mj-lt"/>
          <a:ea typeface="+mj-ea"/>
          <a:cs typeface="+mj-cs"/>
          <a:sym typeface="FZLanTingHeiS-L-GB" charset="-122"/>
        </a:defRPr>
      </a:lvl1pPr>
      <a:lvl2pPr algn="ctr" defTabSz="825500" rtl="0" fontAlgn="base">
        <a:spcBef>
          <a:spcPct val="0"/>
        </a:spcBef>
        <a:spcAft>
          <a:spcPct val="0"/>
        </a:spcAft>
        <a:defRPr sz="7000" b="1">
          <a:solidFill>
            <a:srgbClr val="FFFFFF"/>
          </a:solidFill>
          <a:latin typeface="FZLanTingHeiS-L-GB" charset="-122"/>
          <a:ea typeface="FZLanTingHeiS-L-GB" charset="-122"/>
          <a:sym typeface="FZLanTingHeiS-L-GB" charset="-122"/>
        </a:defRPr>
      </a:lvl2pPr>
      <a:lvl3pPr algn="ctr" defTabSz="825500" rtl="0" fontAlgn="base">
        <a:spcBef>
          <a:spcPct val="0"/>
        </a:spcBef>
        <a:spcAft>
          <a:spcPct val="0"/>
        </a:spcAft>
        <a:defRPr sz="7000" b="1">
          <a:solidFill>
            <a:srgbClr val="FFFFFF"/>
          </a:solidFill>
          <a:latin typeface="FZLanTingHeiS-L-GB" charset="-122"/>
          <a:ea typeface="FZLanTingHeiS-L-GB" charset="-122"/>
          <a:sym typeface="FZLanTingHeiS-L-GB" charset="-122"/>
        </a:defRPr>
      </a:lvl3pPr>
      <a:lvl4pPr algn="ctr" defTabSz="825500" rtl="0" fontAlgn="base">
        <a:spcBef>
          <a:spcPct val="0"/>
        </a:spcBef>
        <a:spcAft>
          <a:spcPct val="0"/>
        </a:spcAft>
        <a:defRPr sz="7000" b="1">
          <a:solidFill>
            <a:srgbClr val="FFFFFF"/>
          </a:solidFill>
          <a:latin typeface="FZLanTingHeiS-L-GB" charset="-122"/>
          <a:ea typeface="FZLanTingHeiS-L-GB" charset="-122"/>
          <a:sym typeface="FZLanTingHeiS-L-GB" charset="-122"/>
        </a:defRPr>
      </a:lvl4pPr>
      <a:lvl5pPr algn="ctr" defTabSz="825500" rtl="0" fontAlgn="base">
        <a:spcBef>
          <a:spcPct val="0"/>
        </a:spcBef>
        <a:spcAft>
          <a:spcPct val="0"/>
        </a:spcAft>
        <a:defRPr sz="7000" b="1">
          <a:solidFill>
            <a:srgbClr val="FFFFFF"/>
          </a:solidFill>
          <a:latin typeface="FZLanTingHeiS-L-GB" charset="-122"/>
          <a:ea typeface="FZLanTingHeiS-L-GB" charset="-122"/>
          <a:sym typeface="FZLanTingHeiS-L-GB" charset="-122"/>
        </a:defRPr>
      </a:lvl5pPr>
      <a:lvl6pPr marL="457200" algn="ctr" defTabSz="825500" rtl="0" fontAlgn="base">
        <a:spcBef>
          <a:spcPct val="0"/>
        </a:spcBef>
        <a:spcAft>
          <a:spcPct val="0"/>
        </a:spcAft>
        <a:defRPr sz="7000" b="1">
          <a:solidFill>
            <a:srgbClr val="FFFFFF"/>
          </a:solidFill>
          <a:latin typeface="FZLanTingHeiS-L-GB" charset="-122"/>
          <a:ea typeface="FZLanTingHeiS-L-GB" charset="-122"/>
          <a:sym typeface="FZLanTingHeiS-L-GB" charset="-122"/>
        </a:defRPr>
      </a:lvl6pPr>
      <a:lvl7pPr marL="914400" algn="ctr" defTabSz="825500" rtl="0" fontAlgn="base">
        <a:spcBef>
          <a:spcPct val="0"/>
        </a:spcBef>
        <a:spcAft>
          <a:spcPct val="0"/>
        </a:spcAft>
        <a:defRPr sz="7000" b="1">
          <a:solidFill>
            <a:srgbClr val="FFFFFF"/>
          </a:solidFill>
          <a:latin typeface="FZLanTingHeiS-L-GB" charset="-122"/>
          <a:ea typeface="FZLanTingHeiS-L-GB" charset="-122"/>
          <a:sym typeface="FZLanTingHeiS-L-GB" charset="-122"/>
        </a:defRPr>
      </a:lvl7pPr>
      <a:lvl8pPr marL="1371600" algn="ctr" defTabSz="825500" rtl="0" fontAlgn="base">
        <a:spcBef>
          <a:spcPct val="0"/>
        </a:spcBef>
        <a:spcAft>
          <a:spcPct val="0"/>
        </a:spcAft>
        <a:defRPr sz="7000" b="1">
          <a:solidFill>
            <a:srgbClr val="FFFFFF"/>
          </a:solidFill>
          <a:latin typeface="FZLanTingHeiS-L-GB" charset="-122"/>
          <a:ea typeface="FZLanTingHeiS-L-GB" charset="-122"/>
          <a:sym typeface="FZLanTingHeiS-L-GB" charset="-122"/>
        </a:defRPr>
      </a:lvl8pPr>
      <a:lvl9pPr marL="1828800" algn="ctr" defTabSz="825500" rtl="0" fontAlgn="base">
        <a:spcBef>
          <a:spcPct val="0"/>
        </a:spcBef>
        <a:spcAft>
          <a:spcPct val="0"/>
        </a:spcAft>
        <a:defRPr sz="7000" b="1">
          <a:solidFill>
            <a:srgbClr val="FFFFFF"/>
          </a:solidFill>
          <a:latin typeface="FZLanTingHeiS-L-GB" charset="-122"/>
          <a:ea typeface="FZLanTingHeiS-L-GB" charset="-122"/>
          <a:sym typeface="FZLanTingHeiS-L-GB" charset="-122"/>
        </a:defRPr>
      </a:lvl9pPr>
    </p:titleStyle>
    <p:bodyStyle>
      <a:lvl1pPr algn="l" defTabSz="825500" rtl="0" fontAlgn="base">
        <a:lnSpc>
          <a:spcPct val="110000"/>
        </a:lnSpc>
        <a:spcBef>
          <a:spcPts val="5900"/>
        </a:spcBef>
        <a:spcAft>
          <a:spcPct val="0"/>
        </a:spcAft>
        <a:defRPr sz="3800" kern="1200">
          <a:solidFill>
            <a:srgbClr val="FFFFFF"/>
          </a:solidFill>
          <a:latin typeface="+mn-lt"/>
          <a:ea typeface="+mn-ea"/>
          <a:cs typeface="+mn-cs"/>
          <a:sym typeface="FZLanTingHeiS-M-GB" charset="-122"/>
        </a:defRPr>
      </a:lvl1pPr>
      <a:lvl2pPr algn="l" defTabSz="825500" rtl="0" fontAlgn="base">
        <a:lnSpc>
          <a:spcPct val="110000"/>
        </a:lnSpc>
        <a:spcBef>
          <a:spcPts val="5900"/>
        </a:spcBef>
        <a:spcAft>
          <a:spcPct val="0"/>
        </a:spcAft>
        <a:defRPr sz="3800" kern="1200">
          <a:solidFill>
            <a:srgbClr val="FFFFFF"/>
          </a:solidFill>
          <a:latin typeface="+mn-lt"/>
          <a:ea typeface="+mn-ea"/>
          <a:cs typeface="+mn-cs"/>
          <a:sym typeface="FZLanTingHeiS-M-GB" charset="-122"/>
        </a:defRPr>
      </a:lvl2pPr>
      <a:lvl3pPr algn="l" defTabSz="825500" rtl="0" fontAlgn="base">
        <a:lnSpc>
          <a:spcPct val="110000"/>
        </a:lnSpc>
        <a:spcBef>
          <a:spcPts val="5900"/>
        </a:spcBef>
        <a:spcAft>
          <a:spcPct val="0"/>
        </a:spcAft>
        <a:defRPr sz="3800" kern="1200">
          <a:solidFill>
            <a:srgbClr val="FFFFFF"/>
          </a:solidFill>
          <a:latin typeface="+mn-lt"/>
          <a:ea typeface="+mn-ea"/>
          <a:cs typeface="+mn-cs"/>
          <a:sym typeface="FZLanTingHeiS-M-GB" charset="-122"/>
        </a:defRPr>
      </a:lvl3pPr>
      <a:lvl4pPr algn="l" defTabSz="825500" rtl="0" fontAlgn="base">
        <a:lnSpc>
          <a:spcPct val="110000"/>
        </a:lnSpc>
        <a:spcBef>
          <a:spcPts val="5900"/>
        </a:spcBef>
        <a:spcAft>
          <a:spcPct val="0"/>
        </a:spcAft>
        <a:defRPr sz="3800" kern="1200">
          <a:solidFill>
            <a:srgbClr val="FFFFFF"/>
          </a:solidFill>
          <a:latin typeface="+mn-lt"/>
          <a:ea typeface="+mn-ea"/>
          <a:cs typeface="+mn-cs"/>
          <a:sym typeface="FZLanTingHeiS-M-GB" charset="-122"/>
        </a:defRPr>
      </a:lvl4pPr>
      <a:lvl5pPr algn="l" defTabSz="825500" rtl="0" fontAlgn="base">
        <a:lnSpc>
          <a:spcPct val="110000"/>
        </a:lnSpc>
        <a:spcBef>
          <a:spcPts val="5900"/>
        </a:spcBef>
        <a:spcAft>
          <a:spcPct val="0"/>
        </a:spcAft>
        <a:defRPr sz="3800" kern="1200">
          <a:solidFill>
            <a:srgbClr val="FFFFFF"/>
          </a:solidFill>
          <a:latin typeface="+mn-lt"/>
          <a:ea typeface="+mn-ea"/>
          <a:cs typeface="+mn-cs"/>
          <a:sym typeface="FZLanTingHeiS-M-GB" charset="-122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Relationship Id="rId3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2D2F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图片 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24379237" cy="1371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7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2500" y="4229100"/>
            <a:ext cx="14857413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00" name="图片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1850" y="768350"/>
            <a:ext cx="7086600" cy="1866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xmlns:p14="http://schemas.microsoft.com/office/powerpoint/2010/main" spd="slow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24379237" cy="1371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339" name="文本框 1"/>
          <p:cNvSpPr>
            <a:spLocks noChangeArrowheads="1"/>
          </p:cNvSpPr>
          <p:nvPr/>
        </p:nvSpPr>
        <p:spPr bwMode="auto">
          <a:xfrm>
            <a:off x="6975475" y="5521086"/>
            <a:ext cx="9199563" cy="1165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7200" b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FZLanTingHeiS-R-GB" charset="-122"/>
              </a:rPr>
              <a:t> </a:t>
            </a:r>
            <a:r>
              <a:rPr lang="zh-CN" altLang="en-US" sz="7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FZLanTingHeiS-R-GB" charset="-122"/>
              </a:rPr>
              <a:t>模型构建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ext Box 8"/>
          <p:cNvSpPr>
            <a:spLocks noChangeArrowheads="1"/>
          </p:cNvSpPr>
          <p:nvPr/>
        </p:nvSpPr>
        <p:spPr bwMode="auto">
          <a:xfrm>
            <a:off x="1614261" y="2668588"/>
            <a:ext cx="16357600" cy="82176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zh-CN" altLang="en-US" sz="480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基于RNN的向量距离比较模型Simplenn（最优模型）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zh-CN" altLang="en-US" sz="480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CNN+RNN模</a:t>
            </a:r>
            <a:r>
              <a:rPr lang="zh-CN" altLang="en-US" sz="480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型</a:t>
            </a:r>
            <a:r>
              <a:rPr lang="en-US" altLang="zh-CN" sz="480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RCNN</a:t>
            </a: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marL="685800" indent="-685800" algn="l">
              <a:buFont typeface="Wingdings" panose="05000000000000000000" pitchFamily="2" charset="2"/>
              <a:buChar char="Ø"/>
            </a:pP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zh-CN" altLang="en-US" sz="480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RNN+Attention对齐</a:t>
            </a:r>
            <a:r>
              <a:rPr lang="zh-CN" altLang="en-US" sz="480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的</a:t>
            </a:r>
            <a:r>
              <a:rPr lang="en-US" altLang="zh-CN" sz="480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GRUNN</a:t>
            </a: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marL="685800" indent="-685800" algn="l">
              <a:buFont typeface="Wingdings" panose="05000000000000000000" pitchFamily="2" charset="2"/>
              <a:buChar char="Ø"/>
            </a:pP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zh-CN" altLang="en-US" sz="480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BIMP</a:t>
            </a:r>
            <a:r>
              <a:rPr lang="zh-CN" altLang="en-US" sz="480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M</a:t>
            </a:r>
            <a:endParaRPr lang="en-US" altLang="zh-CN" sz="4800" smtClean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marL="685800" indent="-685800" algn="l">
              <a:buFont typeface="Wingdings" panose="05000000000000000000" pitchFamily="2" charset="2"/>
              <a:buChar char="Ø"/>
            </a:pP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zh-CN" altLang="en-US" sz="480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ESI</a:t>
            </a:r>
            <a:r>
              <a:rPr lang="zh-CN" altLang="en-US" sz="480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M</a:t>
            </a: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ext Box 9"/>
          <p:cNvSpPr>
            <a:spLocks noChangeArrowheads="1"/>
          </p:cNvSpPr>
          <p:nvPr/>
        </p:nvSpPr>
        <p:spPr bwMode="auto">
          <a:xfrm>
            <a:off x="655638" y="2174875"/>
            <a:ext cx="12184856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85750" indent="-285750"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algn="l">
              <a:buFont typeface="Wingdings" panose="05000000000000000000" pitchFamily="2" charset="2"/>
              <a:buNone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三种</a:t>
            </a: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输入源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（</a:t>
            </a: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词序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列</a:t>
            </a:r>
            <a:r>
              <a:rPr lang="en-US" altLang="zh-CN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+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字矩阵序列、字扁平序列、词序列</a:t>
            </a:r>
            <a:r>
              <a:rPr lang="en-US" altLang="zh-CN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+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字扁平序列）</a:t>
            </a:r>
            <a:endParaRPr lang="zh-CN" altLang="en-US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12219687" y="7133344"/>
            <a:ext cx="3350196" cy="2376486"/>
            <a:chOff x="12219687" y="7133344"/>
            <a:chExt cx="3350196" cy="2376486"/>
          </a:xfrm>
        </p:grpSpPr>
        <p:sp>
          <p:nvSpPr>
            <p:cNvPr id="16411" name="AutoShape 27"/>
            <p:cNvSpPr>
              <a:spLocks noChangeArrowheads="1"/>
            </p:cNvSpPr>
            <p:nvPr/>
          </p:nvSpPr>
          <p:spPr bwMode="auto">
            <a:xfrm rot="16200000">
              <a:off x="12558619" y="6794412"/>
              <a:ext cx="2376486" cy="3054350"/>
            </a:xfrm>
            <a:prstGeom prst="wedgeRectCallout">
              <a:avLst>
                <a:gd name="adj1" fmla="val 30940"/>
                <a:gd name="adj2" fmla="val 78241"/>
              </a:avLst>
            </a:prstGeom>
            <a:solidFill>
              <a:schemeClr val="accent1"/>
            </a:solidFill>
            <a:ln w="9525" cap="flat" cmpd="sng">
              <a:solidFill>
                <a:schemeClr val="tx1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zh-CN" altLang="zh-CN"/>
            </a:p>
          </p:txBody>
        </p:sp>
        <p:sp>
          <p:nvSpPr>
            <p:cNvPr id="16412" name="Text Box 28"/>
            <p:cNvSpPr txBox="1">
              <a:spLocks noChangeArrowheads="1"/>
            </p:cNvSpPr>
            <p:nvPr/>
          </p:nvSpPr>
          <p:spPr bwMode="auto">
            <a:xfrm>
              <a:off x="12517120" y="7278277"/>
              <a:ext cx="3052763" cy="193899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ap="flat" cmpd="sng">
                  <a:solidFill>
                    <a:srgbClr val="00000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l"/>
              <a:r>
                <a:rPr lang="zh-CN" altLang="en-US" dirty="0">
                  <a:solidFill>
                    <a:schemeClr val="tx1"/>
                  </a:solidFill>
                </a:rPr>
                <a:t>向量比较：</a:t>
              </a:r>
            </a:p>
            <a:p>
              <a:pPr algn="l"/>
              <a:r>
                <a:rPr lang="zh-CN" altLang="en-US" dirty="0">
                  <a:solidFill>
                    <a:schemeClr val="tx1"/>
                  </a:solidFill>
                </a:rPr>
                <a:t>word与word、</a:t>
              </a:r>
            </a:p>
            <a:p>
              <a:pPr algn="l"/>
              <a:r>
                <a:rPr lang="zh-CN" altLang="en-US" dirty="0">
                  <a:solidFill>
                    <a:schemeClr val="tx1"/>
                  </a:solidFill>
                </a:rPr>
                <a:t>char与char、</a:t>
              </a:r>
            </a:p>
            <a:p>
              <a:pPr algn="l"/>
              <a:r>
                <a:rPr lang="zh-CN" altLang="en-US" dirty="0">
                  <a:solidFill>
                    <a:schemeClr val="tx1"/>
                  </a:solidFill>
                </a:rPr>
                <a:t>word与</a:t>
              </a:r>
              <a:r>
                <a:rPr lang="zh-CN" altLang="en-US" dirty="0" smtClean="0">
                  <a:solidFill>
                    <a:schemeClr val="tx1"/>
                  </a:solidFill>
                </a:rPr>
                <a:t>char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6413" name="文本框 1"/>
          <p:cNvSpPr>
            <a:spLocks noChangeArrowheads="1"/>
          </p:cNvSpPr>
          <p:nvPr/>
        </p:nvSpPr>
        <p:spPr bwMode="auto">
          <a:xfrm>
            <a:off x="7172325" y="1020763"/>
            <a:ext cx="9199563" cy="1154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7200" b="0" dirty="0">
                <a:solidFill>
                  <a:schemeClr val="tx1"/>
                </a:solidFill>
                <a:latin typeface="FZLanTingHeiS-R-GB" charset="-122"/>
                <a:ea typeface="FZLanTingHeiS-R-GB" charset="-122"/>
                <a:sym typeface="FZLanTingHeiS-R-GB" charset="-122"/>
              </a:rPr>
              <a:t> </a:t>
            </a:r>
            <a:r>
              <a:rPr lang="zh-CN" altLang="en-US" sz="7200" dirty="0">
                <a:solidFill>
                  <a:schemeClr val="tx1"/>
                </a:solidFill>
                <a:latin typeface="FZLanTingHeiS-R-GB" charset="-122"/>
                <a:ea typeface="FZLanTingHeiS-R-GB" charset="-122"/>
                <a:sym typeface="FZLanTingHeiS-R-GB" charset="-122"/>
              </a:rPr>
              <a:t>SimpleNN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390971" y="8239154"/>
            <a:ext cx="3446309" cy="2683836"/>
            <a:chOff x="390971" y="8239154"/>
            <a:chExt cx="3446309" cy="2683836"/>
          </a:xfrm>
        </p:grpSpPr>
        <p:grpSp>
          <p:nvGrpSpPr>
            <p:cNvPr id="41" name="组合 40"/>
            <p:cNvGrpSpPr/>
            <p:nvPr/>
          </p:nvGrpSpPr>
          <p:grpSpPr>
            <a:xfrm>
              <a:off x="390971" y="8239154"/>
              <a:ext cx="3446309" cy="2683836"/>
              <a:chOff x="390971" y="8239154"/>
              <a:chExt cx="3446309" cy="2683836"/>
            </a:xfrm>
          </p:grpSpPr>
          <p:sp>
            <p:nvSpPr>
              <p:cNvPr id="38" name="圆角矩形 1"/>
              <p:cNvSpPr>
                <a:spLocks/>
              </p:cNvSpPr>
              <p:nvPr/>
            </p:nvSpPr>
            <p:spPr bwMode="auto">
              <a:xfrm>
                <a:off x="390971" y="8239154"/>
                <a:ext cx="3446309" cy="998598"/>
              </a:xfrm>
              <a:prstGeom prst="roundRect">
                <a:avLst>
                  <a:gd name="adj" fmla="val 16667"/>
                </a:avLst>
              </a:prstGeom>
              <a:solidFill>
                <a:srgbClr val="0C0C0C"/>
              </a:solidFill>
              <a:ln w="12700" cap="flat" cmpd="sng">
                <a:solidFill>
                  <a:srgbClr val="B0BCDE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1pPr>
                <a:lvl2pPr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2pPr>
                <a:lvl3pPr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3pPr>
                <a:lvl4pPr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4pPr>
                <a:lvl5pPr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5pPr>
                <a:lvl6pPr marL="457200" indent="914400" algn="ctr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6pPr>
                <a:lvl7pPr marL="914400" indent="914400" algn="ctr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7pPr>
                <a:lvl8pPr marL="1371600" indent="914400" algn="ctr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8pPr>
                <a:lvl9pPr marL="1828800" indent="914400" algn="ctr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9pPr>
              </a:lstStyle>
              <a:p>
                <a:pPr eaLnBrk="1" latinLnBrk="1" hangingPunct="1"/>
                <a:r>
                  <a:rPr lang="en-US" altLang="zh-CN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sym typeface="Times New Roman" panose="02020603050405020304" pitchFamily="18" charset="0"/>
                  </a:rPr>
                  <a:t>word/char embed</a:t>
                </a:r>
                <a:endPara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endParaRPr>
              </a:p>
            </p:txBody>
          </p:sp>
          <p:sp>
            <p:nvSpPr>
              <p:cNvPr id="45" name="圆角矩形 1"/>
              <p:cNvSpPr>
                <a:spLocks/>
              </p:cNvSpPr>
              <p:nvPr/>
            </p:nvSpPr>
            <p:spPr bwMode="auto">
              <a:xfrm>
                <a:off x="676698" y="10036830"/>
                <a:ext cx="2889249" cy="886160"/>
              </a:xfrm>
              <a:prstGeom prst="roundRect">
                <a:avLst>
                  <a:gd name="adj" fmla="val 16667"/>
                </a:avLst>
              </a:prstGeom>
              <a:solidFill>
                <a:srgbClr val="0C0C0C"/>
              </a:solidFill>
              <a:ln w="12700" cap="flat" cmpd="sng">
                <a:solidFill>
                  <a:srgbClr val="B0BCDE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rgbClr val="808080"/>
                      </a:outerShdw>
                    </a:effectLst>
                  </a14:hiddenEffects>
                </a:ext>
              </a:extLst>
            </p:spPr>
            <p:txBody>
              <a:bodyPr anchor="ctr"/>
              <a:lstStyle>
                <a:lvl1pPr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1pPr>
                <a:lvl2pPr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2pPr>
                <a:lvl3pPr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3pPr>
                <a:lvl4pPr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4pPr>
                <a:lvl5pPr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5pPr>
                <a:lvl6pPr marL="457200" indent="914400" algn="ctr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6pPr>
                <a:lvl7pPr marL="914400" indent="914400" algn="ctr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7pPr>
                <a:lvl8pPr marL="1371600" indent="914400" algn="ctr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8pPr>
                <a:lvl9pPr marL="1828800" indent="914400" algn="ctr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 sz="3000" b="1">
                    <a:solidFill>
                      <a:srgbClr val="FFFFFF"/>
                    </a:solidFill>
                    <a:latin typeface="Helvetica Neue" charset="0"/>
                    <a:ea typeface="Helvetica Neue" charset="0"/>
                    <a:cs typeface="Helvetica Neue" charset="0"/>
                    <a:sym typeface="Helvetica Neue" charset="0"/>
                  </a:defRPr>
                </a:lvl9pPr>
              </a:lstStyle>
              <a:p>
                <a:pPr eaLnBrk="1" latinLnBrk="1" hangingPunct="1"/>
                <a:r>
                  <a:rPr lang="en-US" altLang="zh-CN" dirty="0" smtClean="0">
                    <a:solidFill>
                      <a:schemeClr val="tx1"/>
                    </a:solidFill>
                    <a:latin typeface="Times New Roman" panose="02020603050405020304" pitchFamily="18" charset="0"/>
                    <a:sym typeface="Times New Roman" panose="02020603050405020304" pitchFamily="18" charset="0"/>
                  </a:rPr>
                  <a:t>representation</a:t>
                </a:r>
                <a:endPara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endParaRPr>
              </a:p>
            </p:txBody>
          </p:sp>
        </p:grpSp>
        <p:cxnSp>
          <p:nvCxnSpPr>
            <p:cNvPr id="15" name="直接箭头连接符 14"/>
            <p:cNvCxnSpPr>
              <a:stCxn id="38" idx="2"/>
              <a:endCxn id="45" idx="0"/>
            </p:cNvCxnSpPr>
            <p:nvPr/>
          </p:nvCxnSpPr>
          <p:spPr bwMode="auto">
            <a:xfrm>
              <a:off x="2114126" y="9237752"/>
              <a:ext cx="7197" cy="79907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grpSp>
        <p:nvGrpSpPr>
          <p:cNvPr id="43" name="组合 42"/>
          <p:cNvGrpSpPr/>
          <p:nvPr/>
        </p:nvGrpSpPr>
        <p:grpSpPr>
          <a:xfrm>
            <a:off x="4619137" y="8211433"/>
            <a:ext cx="6322260" cy="3973244"/>
            <a:chOff x="4619137" y="8211433"/>
            <a:chExt cx="6322260" cy="3973244"/>
          </a:xfrm>
        </p:grpSpPr>
        <p:sp>
          <p:nvSpPr>
            <p:cNvPr id="39" name="圆角矩形 10"/>
            <p:cNvSpPr>
              <a:spLocks/>
            </p:cNvSpPr>
            <p:nvPr/>
          </p:nvSpPr>
          <p:spPr bwMode="auto">
            <a:xfrm>
              <a:off x="4681830" y="8321587"/>
              <a:ext cx="2889250" cy="1372333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smtClean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word embed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  <p:sp>
          <p:nvSpPr>
            <p:cNvPr id="50" name="圆角矩形 1"/>
            <p:cNvSpPr>
              <a:spLocks/>
            </p:cNvSpPr>
            <p:nvPr/>
          </p:nvSpPr>
          <p:spPr bwMode="auto">
            <a:xfrm>
              <a:off x="8020897" y="8211433"/>
              <a:ext cx="2901950" cy="686382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smtClean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char embed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  <p:sp>
          <p:nvSpPr>
            <p:cNvPr id="51" name="圆角矩形 1"/>
            <p:cNvSpPr>
              <a:spLocks/>
            </p:cNvSpPr>
            <p:nvPr/>
          </p:nvSpPr>
          <p:spPr bwMode="auto">
            <a:xfrm>
              <a:off x="8020897" y="9279469"/>
              <a:ext cx="2901950" cy="629329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smtClean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LSTM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  <p:sp>
          <p:nvSpPr>
            <p:cNvPr id="52" name="圆角矩形 10"/>
            <p:cNvSpPr>
              <a:spLocks/>
            </p:cNvSpPr>
            <p:nvPr/>
          </p:nvSpPr>
          <p:spPr bwMode="auto">
            <a:xfrm>
              <a:off x="4619137" y="10290452"/>
              <a:ext cx="6322260" cy="557580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err="1" smtClean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Concat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  <p:sp>
          <p:nvSpPr>
            <p:cNvPr id="54" name="圆角矩形 1"/>
            <p:cNvSpPr>
              <a:spLocks/>
            </p:cNvSpPr>
            <p:nvPr/>
          </p:nvSpPr>
          <p:spPr bwMode="auto">
            <a:xfrm>
              <a:off x="6335642" y="11298517"/>
              <a:ext cx="2889249" cy="886160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smtClean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representation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  <p:cxnSp>
          <p:nvCxnSpPr>
            <p:cNvPr id="19" name="直接箭头连接符 18"/>
            <p:cNvCxnSpPr>
              <a:stCxn id="39" idx="2"/>
            </p:cNvCxnSpPr>
            <p:nvPr/>
          </p:nvCxnSpPr>
          <p:spPr bwMode="auto">
            <a:xfrm>
              <a:off x="6126455" y="9693920"/>
              <a:ext cx="0" cy="59653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2" name="直接箭头连接符 21"/>
            <p:cNvCxnSpPr>
              <a:stCxn id="50" idx="2"/>
              <a:endCxn id="51" idx="0"/>
            </p:cNvCxnSpPr>
            <p:nvPr/>
          </p:nvCxnSpPr>
          <p:spPr bwMode="auto">
            <a:xfrm>
              <a:off x="9471872" y="8897815"/>
              <a:ext cx="0" cy="38165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" name="直接箭头连接符 26"/>
            <p:cNvCxnSpPr>
              <a:stCxn id="51" idx="2"/>
            </p:cNvCxnSpPr>
            <p:nvPr/>
          </p:nvCxnSpPr>
          <p:spPr bwMode="auto">
            <a:xfrm>
              <a:off x="9471872" y="9908798"/>
              <a:ext cx="0" cy="38165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9" name="直接箭头连接符 28"/>
            <p:cNvCxnSpPr>
              <a:stCxn id="52" idx="2"/>
              <a:endCxn id="54" idx="0"/>
            </p:cNvCxnSpPr>
            <p:nvPr/>
          </p:nvCxnSpPr>
          <p:spPr bwMode="auto">
            <a:xfrm>
              <a:off x="7780267" y="10848032"/>
              <a:ext cx="0" cy="45048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32" name="文本框 31"/>
          <p:cNvSpPr txBox="1"/>
          <p:nvPr/>
        </p:nvSpPr>
        <p:spPr>
          <a:xfrm>
            <a:off x="638241" y="12802777"/>
            <a:ext cx="234528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Paul 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Neculoiu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 </a:t>
            </a:r>
            <a:r>
              <a:rPr lang="en-US" altLang="zh-CN" b="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Maarten </a:t>
            </a:r>
            <a:r>
              <a:rPr lang="en-US" altLang="zh-CN" b="0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Versteegh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 Mihai </a:t>
            </a:r>
            <a:r>
              <a:rPr lang="en-US" altLang="zh-CN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Rotaru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Learning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 Similarity with Siamese Recurrent Networks.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Rep4NLP@ACL 2016: 148-157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15917304" y="2441344"/>
            <a:ext cx="7169023" cy="7549325"/>
            <a:chOff x="15917304" y="2441344"/>
            <a:chExt cx="7169023" cy="7549325"/>
          </a:xfrm>
        </p:grpSpPr>
        <p:sp>
          <p:nvSpPr>
            <p:cNvPr id="16387" name="圆角矩形 1"/>
            <p:cNvSpPr>
              <a:spLocks/>
            </p:cNvSpPr>
            <p:nvPr/>
          </p:nvSpPr>
          <p:spPr bwMode="auto">
            <a:xfrm>
              <a:off x="16366092" y="2641369"/>
              <a:ext cx="2889249" cy="886160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smtClean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q1 represent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  <p:sp>
          <p:nvSpPr>
            <p:cNvPr id="16388" name="圆角矩形 10"/>
            <p:cNvSpPr>
              <a:spLocks/>
            </p:cNvSpPr>
            <p:nvPr/>
          </p:nvSpPr>
          <p:spPr bwMode="auto">
            <a:xfrm>
              <a:off x="19932410" y="2692169"/>
              <a:ext cx="2889250" cy="838963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q2 </a:t>
              </a:r>
              <a:r>
                <a:rPr lang="en-US" altLang="zh-CN" dirty="0" smtClean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represent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  <p:sp>
          <p:nvSpPr>
            <p:cNvPr id="16389" name="圆角矩形 12"/>
            <p:cNvSpPr>
              <a:spLocks/>
            </p:cNvSpPr>
            <p:nvPr/>
          </p:nvSpPr>
          <p:spPr bwMode="auto">
            <a:xfrm>
              <a:off x="16185910" y="3999444"/>
              <a:ext cx="6635750" cy="804863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Bi</a:t>
              </a:r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Times New Roman" panose="02020603050405020304" pitchFamily="18" charset="0"/>
                </a:rPr>
                <a:t>GRU</a:t>
              </a:r>
            </a:p>
          </p:txBody>
        </p:sp>
        <p:sp>
          <p:nvSpPr>
            <p:cNvPr id="16390" name="圆角矩形 13"/>
            <p:cNvSpPr>
              <a:spLocks/>
            </p:cNvSpPr>
            <p:nvPr/>
          </p:nvSpPr>
          <p:spPr bwMode="auto">
            <a:xfrm>
              <a:off x="16185910" y="5134507"/>
              <a:ext cx="2901950" cy="668337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Concat</a:t>
              </a:r>
            </a:p>
          </p:txBody>
        </p:sp>
        <p:sp>
          <p:nvSpPr>
            <p:cNvPr id="16391" name="圆角矩形 14"/>
            <p:cNvSpPr>
              <a:spLocks/>
            </p:cNvSpPr>
            <p:nvPr/>
          </p:nvSpPr>
          <p:spPr bwMode="auto">
            <a:xfrm>
              <a:off x="19932410" y="5134507"/>
              <a:ext cx="2889250" cy="668337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Concat</a:t>
              </a:r>
            </a:p>
          </p:txBody>
        </p:sp>
        <p:sp>
          <p:nvSpPr>
            <p:cNvPr id="16392" name="圆角矩形 15"/>
            <p:cNvSpPr>
              <a:spLocks/>
            </p:cNvSpPr>
            <p:nvPr/>
          </p:nvSpPr>
          <p:spPr bwMode="auto">
            <a:xfrm>
              <a:off x="16192260" y="6253694"/>
              <a:ext cx="2895600" cy="598488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err="1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Avg</a:t>
              </a:r>
              <a:r>
                <a:rPr lang="zh-CN" altLang="en-US" dirty="0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Times New Roman" panose="02020603050405020304" pitchFamily="18" charset="0"/>
                </a:rPr>
                <a:t>+Max</a:t>
              </a:r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Pool</a:t>
              </a:r>
              <a:endPara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Times New Roman" panose="02020603050405020304" pitchFamily="18" charset="0"/>
              </a:endParaRPr>
            </a:p>
          </p:txBody>
        </p:sp>
        <p:sp>
          <p:nvSpPr>
            <p:cNvPr id="16393" name="圆角矩形 16"/>
            <p:cNvSpPr>
              <a:spLocks/>
            </p:cNvSpPr>
            <p:nvPr/>
          </p:nvSpPr>
          <p:spPr bwMode="auto">
            <a:xfrm>
              <a:off x="19932410" y="6252107"/>
              <a:ext cx="2889250" cy="60007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Avg</a:t>
              </a:r>
              <a:r>
                <a:rPr lang="zh-CN" altLang="en-US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Times New Roman" panose="02020603050405020304" pitchFamily="18" charset="0"/>
                </a:rPr>
                <a:t>+Max</a:t>
              </a:r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Pool</a:t>
              </a:r>
              <a:endParaRPr lang="zh-CN" altLang="en-US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Times New Roman" panose="02020603050405020304" pitchFamily="18" charset="0"/>
              </a:endParaRPr>
            </a:p>
          </p:txBody>
        </p:sp>
        <p:sp>
          <p:nvSpPr>
            <p:cNvPr id="16394" name="圆角矩形 17"/>
            <p:cNvSpPr>
              <a:spLocks/>
            </p:cNvSpPr>
            <p:nvPr/>
          </p:nvSpPr>
          <p:spPr bwMode="auto">
            <a:xfrm>
              <a:off x="16185910" y="7236357"/>
              <a:ext cx="6634163" cy="60007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err="1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Submul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  <p:sp>
          <p:nvSpPr>
            <p:cNvPr id="16395" name="圆角矩形 18"/>
            <p:cNvSpPr>
              <a:spLocks/>
            </p:cNvSpPr>
            <p:nvPr/>
          </p:nvSpPr>
          <p:spPr bwMode="auto">
            <a:xfrm>
              <a:off x="16185910" y="8210107"/>
              <a:ext cx="6635750" cy="627062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Concat</a:t>
              </a:r>
            </a:p>
          </p:txBody>
        </p:sp>
        <p:sp>
          <p:nvSpPr>
            <p:cNvPr id="16396" name="圆角矩形 19"/>
            <p:cNvSpPr>
              <a:spLocks/>
            </p:cNvSpPr>
            <p:nvPr/>
          </p:nvSpPr>
          <p:spPr bwMode="auto">
            <a:xfrm>
              <a:off x="16185910" y="9279469"/>
              <a:ext cx="6635750" cy="711200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MLP</a:t>
              </a:r>
            </a:p>
          </p:txBody>
        </p:sp>
        <p:cxnSp>
          <p:nvCxnSpPr>
            <p:cNvPr id="16397" name="直接箭头连接符 3"/>
            <p:cNvCxnSpPr>
              <a:cxnSpLocks noChangeShapeType="1"/>
            </p:cNvCxnSpPr>
            <p:nvPr/>
          </p:nvCxnSpPr>
          <p:spPr bwMode="auto">
            <a:xfrm>
              <a:off x="17849610" y="3529544"/>
              <a:ext cx="0" cy="469900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6398" name="直接箭头连接符 22"/>
            <p:cNvCxnSpPr>
              <a:cxnSpLocks noChangeShapeType="1"/>
            </p:cNvCxnSpPr>
            <p:nvPr/>
          </p:nvCxnSpPr>
          <p:spPr bwMode="auto">
            <a:xfrm>
              <a:off x="21465935" y="3531132"/>
              <a:ext cx="1588" cy="469900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6399" name="直接箭头连接符 33"/>
            <p:cNvCxnSpPr>
              <a:cxnSpLocks noChangeShapeType="1"/>
            </p:cNvCxnSpPr>
            <p:nvPr/>
          </p:nvCxnSpPr>
          <p:spPr bwMode="auto">
            <a:xfrm>
              <a:off x="17846435" y="4804307"/>
              <a:ext cx="3175" cy="330200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6400" name="直接箭头连接符 34"/>
            <p:cNvCxnSpPr>
              <a:cxnSpLocks noChangeShapeType="1"/>
            </p:cNvCxnSpPr>
            <p:nvPr/>
          </p:nvCxnSpPr>
          <p:spPr bwMode="auto">
            <a:xfrm flipH="1">
              <a:off x="21465935" y="4804307"/>
              <a:ext cx="1588" cy="328612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6401" name="直接箭头连接符 35"/>
            <p:cNvCxnSpPr>
              <a:cxnSpLocks noChangeShapeType="1"/>
            </p:cNvCxnSpPr>
            <p:nvPr/>
          </p:nvCxnSpPr>
          <p:spPr bwMode="auto">
            <a:xfrm>
              <a:off x="17849610" y="5802844"/>
              <a:ext cx="1588" cy="468313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6402" name="直接箭头连接符 36"/>
            <p:cNvCxnSpPr>
              <a:cxnSpLocks noChangeShapeType="1"/>
            </p:cNvCxnSpPr>
            <p:nvPr/>
          </p:nvCxnSpPr>
          <p:spPr bwMode="auto">
            <a:xfrm flipH="1">
              <a:off x="21465935" y="5802844"/>
              <a:ext cx="7938" cy="468313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6403" name="直接箭头连接符 28"/>
            <p:cNvCxnSpPr>
              <a:cxnSpLocks noChangeShapeType="1"/>
            </p:cNvCxnSpPr>
            <p:nvPr/>
          </p:nvCxnSpPr>
          <p:spPr bwMode="auto">
            <a:xfrm>
              <a:off x="17846435" y="6852182"/>
              <a:ext cx="1588" cy="384175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6404" name="直接箭头连接符 45"/>
            <p:cNvCxnSpPr>
              <a:cxnSpLocks noChangeShapeType="1"/>
            </p:cNvCxnSpPr>
            <p:nvPr/>
          </p:nvCxnSpPr>
          <p:spPr bwMode="auto">
            <a:xfrm>
              <a:off x="21465935" y="6852182"/>
              <a:ext cx="7938" cy="384175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6405" name="直接箭头连接符 46"/>
            <p:cNvCxnSpPr>
              <a:cxnSpLocks noChangeShapeType="1"/>
            </p:cNvCxnSpPr>
            <p:nvPr/>
          </p:nvCxnSpPr>
          <p:spPr bwMode="auto">
            <a:xfrm flipH="1">
              <a:off x="17846435" y="7836432"/>
              <a:ext cx="1588" cy="402722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6406" name="直接箭头连接符 47"/>
            <p:cNvCxnSpPr>
              <a:cxnSpLocks noChangeShapeType="1"/>
            </p:cNvCxnSpPr>
            <p:nvPr/>
          </p:nvCxnSpPr>
          <p:spPr bwMode="auto">
            <a:xfrm flipH="1">
              <a:off x="21465935" y="7865374"/>
              <a:ext cx="3175" cy="344733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6409" name="AutoShape 25"/>
            <p:cNvCxnSpPr>
              <a:cxnSpLocks noChangeShapeType="1"/>
              <a:stCxn id="2" idx="3"/>
              <a:endCxn id="16391" idx="3"/>
            </p:cNvCxnSpPr>
            <p:nvPr/>
          </p:nvCxnSpPr>
          <p:spPr bwMode="auto">
            <a:xfrm flipH="1">
              <a:off x="22821660" y="3087838"/>
              <a:ext cx="264667" cy="2380838"/>
            </a:xfrm>
            <a:prstGeom prst="bentConnector3">
              <a:avLst>
                <a:gd name="adj1" fmla="val -86373"/>
              </a:avLst>
            </a:prstGeom>
            <a:noFill/>
            <a:ln w="6350" cap="flat" cmpd="sng">
              <a:solidFill>
                <a:srgbClr val="FF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6410" name="AutoShape 26"/>
            <p:cNvCxnSpPr>
              <a:cxnSpLocks noChangeShapeType="1"/>
              <a:stCxn id="2" idx="1"/>
              <a:endCxn id="16390" idx="1"/>
            </p:cNvCxnSpPr>
            <p:nvPr/>
          </p:nvCxnSpPr>
          <p:spPr bwMode="auto">
            <a:xfrm rot="10800000" flipH="1" flipV="1">
              <a:off x="15917304" y="3087838"/>
              <a:ext cx="268606" cy="2380838"/>
            </a:xfrm>
            <a:prstGeom prst="bentConnector3">
              <a:avLst>
                <a:gd name="adj1" fmla="val -85106"/>
              </a:avLst>
            </a:prstGeom>
            <a:noFill/>
            <a:ln w="6350" cap="flat" cmpd="sng">
              <a:solidFill>
                <a:srgbClr val="FF0000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sp>
          <p:nvSpPr>
            <p:cNvPr id="2" name="圆角矩形 1"/>
            <p:cNvSpPr/>
            <p:nvPr/>
          </p:nvSpPr>
          <p:spPr bwMode="auto">
            <a:xfrm>
              <a:off x="15917304" y="2441344"/>
              <a:ext cx="7169023" cy="1292988"/>
            </a:xfrm>
            <a:prstGeom prst="roundRect">
              <a:avLst/>
            </a:prstGeom>
            <a:noFill/>
            <a:ln>
              <a:solidFill>
                <a:srgbClr val="FFFF00"/>
              </a:solidFill>
              <a:prstDash val="dash"/>
              <a:headEnd type="none" w="med" len="med"/>
              <a:tailEnd type="none" w="med" len="med"/>
            </a:ln>
            <a:extLst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8255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tabLst/>
              </a:pPr>
              <a:endParaRPr kumimoji="0" lang="zh-CN" altLang="en-US" sz="3000" b="1" i="0" u="none" strike="noStrike" cap="none" normalizeH="0" baseline="0" smtClean="0">
                <a:ln>
                  <a:noFill/>
                </a:ln>
                <a:solidFill>
                  <a:srgbClr val="FFFFFF"/>
                </a:solidFill>
                <a:effectLst/>
                <a:latin typeface="Helvetica Neue" charset="0"/>
                <a:ea typeface="宋体" panose="02010600030101010101" pitchFamily="2" charset="-122"/>
                <a:sym typeface="Helvetica Neue" charset="0"/>
              </a:endParaRPr>
            </a:p>
          </p:txBody>
        </p:sp>
        <p:cxnSp>
          <p:nvCxnSpPr>
            <p:cNvPr id="34" name="直接箭头连接符 33"/>
            <p:cNvCxnSpPr>
              <a:stCxn id="16395" idx="2"/>
              <a:endCxn id="16396" idx="0"/>
            </p:cNvCxnSpPr>
            <p:nvPr/>
          </p:nvCxnSpPr>
          <p:spPr bwMode="auto">
            <a:xfrm>
              <a:off x="19503785" y="8837169"/>
              <a:ext cx="0" cy="4423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  <p:sp>
        <p:nvSpPr>
          <p:cNvPr id="40" name="文本框 39"/>
          <p:cNvSpPr txBox="1"/>
          <p:nvPr/>
        </p:nvSpPr>
        <p:spPr>
          <a:xfrm>
            <a:off x="638241" y="4642338"/>
            <a:ext cx="12377113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cs typeface="Helvetica Neue" charset="0"/>
                <a:sym typeface="DengXian" charset="-122"/>
              </a:rPr>
              <a:t>两种不同来源的embedding（word2vec以及cw2vec）</a:t>
            </a:r>
            <a:endParaRPr lang="en-US" altLang="zh-CN" sz="4000" dirty="0">
              <a:solidFill>
                <a:schemeClr val="tx1"/>
              </a:solidFill>
              <a:latin typeface="宋体" panose="02010600030101010101" pitchFamily="2" charset="-122"/>
              <a:cs typeface="Helvetica Neue" charset="0"/>
              <a:sym typeface="DengXian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902504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86" grpId="0"/>
      <p:bldP spid="4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ext Box 9"/>
          <p:cNvSpPr>
            <a:spLocks noChangeArrowheads="1"/>
          </p:cNvSpPr>
          <p:nvPr/>
        </p:nvSpPr>
        <p:spPr bwMode="auto">
          <a:xfrm>
            <a:off x="674688" y="2174875"/>
            <a:ext cx="9858375" cy="6986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85750" indent="-285750"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algn="l">
              <a:buFont typeface="Wingdings" panose="05000000000000000000" pitchFamily="2" charset="2"/>
              <a:buNone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en-US" altLang="zh-CN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Bi-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LSTM进行上下文编码</a:t>
            </a:r>
            <a:endParaRPr lang="en-US" altLang="zh-CN" sz="400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en-US" altLang="zh-CN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得到上下文编码序列</a:t>
            </a: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后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，利用</a:t>
            </a:r>
            <a:r>
              <a:rPr lang="en-US" altLang="zh-CN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Multi-scale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的</a:t>
            </a:r>
            <a:r>
              <a:rPr lang="en-US" altLang="zh-CN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CNN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进行</a:t>
            </a:r>
            <a:r>
              <a:rPr lang="en-US" altLang="zh-CN" sz="4000" dirty="0" err="1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ngram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信息抓取</a:t>
            </a:r>
            <a:endParaRPr lang="zh-CN" altLang="en-US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None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None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</p:txBody>
      </p:sp>
      <p:sp>
        <p:nvSpPr>
          <p:cNvPr id="17431" name="文本框 1"/>
          <p:cNvSpPr>
            <a:spLocks noChangeArrowheads="1"/>
          </p:cNvSpPr>
          <p:nvPr/>
        </p:nvSpPr>
        <p:spPr bwMode="auto">
          <a:xfrm>
            <a:off x="7172325" y="1020763"/>
            <a:ext cx="9199563" cy="1154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7200" b="0" dirty="0">
                <a:solidFill>
                  <a:schemeClr val="tx1"/>
                </a:solidFill>
                <a:latin typeface="FZLanTingHeiS-R-GB" charset="-122"/>
                <a:ea typeface="FZLanTingHeiS-R-GB" charset="-122"/>
                <a:sym typeface="FZLanTingHeiS-R-GB" charset="-122"/>
              </a:rPr>
              <a:t> </a:t>
            </a:r>
            <a:r>
              <a:rPr lang="zh-CN" altLang="en-US" sz="7200" dirty="0">
                <a:solidFill>
                  <a:schemeClr val="tx1"/>
                </a:solidFill>
                <a:latin typeface="FZLanTingHeiS-R-GB" charset="-122"/>
                <a:ea typeface="FZLanTingHeiS-R-GB" charset="-122"/>
                <a:sym typeface="FZLanTingHeiS-R-GB" charset="-122"/>
              </a:rPr>
              <a:t>RCNN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497564" y="12141646"/>
            <a:ext cx="234528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Wang, L. Wang, et.al. Joint Learning of Siamese CNNs and Temporally Constrained Metrics for 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Tracklet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Association</a:t>
            </a:r>
            <a:endParaRPr lang="en-US" altLang="zh-CN" b="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zh-CN" altLang="en-US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Paul 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Neculoiu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 Maarten 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Versteegh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 Mihai </a:t>
            </a:r>
            <a:r>
              <a:rPr lang="en-US" altLang="zh-CN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Rotaru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Learning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Text Similarity with Siamese Recurrent Networks.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Rep4NLP@ACL 2016: 148-157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13874750" y="2417763"/>
            <a:ext cx="6642100" cy="7575262"/>
            <a:chOff x="13874750" y="2417763"/>
            <a:chExt cx="6642100" cy="7575262"/>
          </a:xfrm>
        </p:grpSpPr>
        <p:sp>
          <p:nvSpPr>
            <p:cNvPr id="17411" name="圆角矩形 1"/>
            <p:cNvSpPr>
              <a:spLocks/>
            </p:cNvSpPr>
            <p:nvPr/>
          </p:nvSpPr>
          <p:spPr bwMode="auto">
            <a:xfrm>
              <a:off x="13874750" y="2417763"/>
              <a:ext cx="2901950" cy="98742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q1 </a:t>
              </a:r>
              <a:r>
                <a:rPr lang="en-US" altLang="zh-CN" dirty="0" smtClean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represent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  <p:sp>
          <p:nvSpPr>
            <p:cNvPr id="17412" name="圆角矩形 10"/>
            <p:cNvSpPr>
              <a:spLocks/>
            </p:cNvSpPr>
            <p:nvPr/>
          </p:nvSpPr>
          <p:spPr bwMode="auto">
            <a:xfrm>
              <a:off x="17621250" y="2417763"/>
              <a:ext cx="2889250" cy="98742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q2 represent</a:t>
              </a:r>
            </a:p>
          </p:txBody>
        </p:sp>
        <p:sp>
          <p:nvSpPr>
            <p:cNvPr id="17413" name="圆角矩形 12"/>
            <p:cNvSpPr>
              <a:spLocks/>
            </p:cNvSpPr>
            <p:nvPr/>
          </p:nvSpPr>
          <p:spPr bwMode="auto">
            <a:xfrm>
              <a:off x="13874750" y="3873500"/>
              <a:ext cx="6635750" cy="804863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Bi</a:t>
              </a:r>
              <a:r>
                <a:rPr lang="zh-CN" altLang="en-US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Times New Roman" panose="02020603050405020304" pitchFamily="18" charset="0"/>
                </a:rPr>
                <a:t>LSTM</a:t>
              </a:r>
            </a:p>
          </p:txBody>
        </p:sp>
        <p:sp>
          <p:nvSpPr>
            <p:cNvPr id="17414" name="圆角矩形 15"/>
            <p:cNvSpPr>
              <a:spLocks/>
            </p:cNvSpPr>
            <p:nvPr/>
          </p:nvSpPr>
          <p:spPr bwMode="auto">
            <a:xfrm>
              <a:off x="13881100" y="6305550"/>
              <a:ext cx="2895600" cy="598488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zh-CN" altLang="en-US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Times New Roman" panose="02020603050405020304" pitchFamily="18" charset="0"/>
                </a:rPr>
                <a:t>Max</a:t>
              </a:r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Pool</a:t>
              </a:r>
              <a:endParaRPr lang="zh-CN" altLang="en-US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Times New Roman" panose="02020603050405020304" pitchFamily="18" charset="0"/>
              </a:endParaRPr>
            </a:p>
          </p:txBody>
        </p:sp>
        <p:sp>
          <p:nvSpPr>
            <p:cNvPr id="17415" name="圆角矩形 16"/>
            <p:cNvSpPr>
              <a:spLocks/>
            </p:cNvSpPr>
            <p:nvPr/>
          </p:nvSpPr>
          <p:spPr bwMode="auto">
            <a:xfrm>
              <a:off x="17621250" y="6303963"/>
              <a:ext cx="2889250" cy="60007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zh-CN" altLang="en-US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Times New Roman" panose="02020603050405020304" pitchFamily="18" charset="0"/>
                </a:rPr>
                <a:t>Max</a:t>
              </a:r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Pool</a:t>
              </a:r>
              <a:endParaRPr lang="zh-CN" altLang="en-US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Times New Roman" panose="02020603050405020304" pitchFamily="18" charset="0"/>
              </a:endParaRPr>
            </a:p>
          </p:txBody>
        </p:sp>
        <p:sp>
          <p:nvSpPr>
            <p:cNvPr id="17416" name="圆角矩形 17"/>
            <p:cNvSpPr>
              <a:spLocks/>
            </p:cNvSpPr>
            <p:nvPr/>
          </p:nvSpPr>
          <p:spPr bwMode="auto">
            <a:xfrm>
              <a:off x="13874750" y="7288213"/>
              <a:ext cx="6634163" cy="60007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Submul</a:t>
              </a:r>
            </a:p>
          </p:txBody>
        </p:sp>
        <p:sp>
          <p:nvSpPr>
            <p:cNvPr id="17417" name="圆角矩形 18"/>
            <p:cNvSpPr>
              <a:spLocks/>
            </p:cNvSpPr>
            <p:nvPr/>
          </p:nvSpPr>
          <p:spPr bwMode="auto">
            <a:xfrm>
              <a:off x="13881100" y="8271525"/>
              <a:ext cx="6635750" cy="627062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Concat</a:t>
              </a:r>
            </a:p>
          </p:txBody>
        </p:sp>
        <p:sp>
          <p:nvSpPr>
            <p:cNvPr id="17418" name="圆角矩形 19"/>
            <p:cNvSpPr>
              <a:spLocks/>
            </p:cNvSpPr>
            <p:nvPr/>
          </p:nvSpPr>
          <p:spPr bwMode="auto">
            <a:xfrm>
              <a:off x="13881100" y="9281825"/>
              <a:ext cx="6629400" cy="711200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bevel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MLP</a:t>
              </a:r>
            </a:p>
          </p:txBody>
        </p:sp>
        <p:cxnSp>
          <p:nvCxnSpPr>
            <p:cNvPr id="17419" name="直接箭头连接符 3"/>
            <p:cNvCxnSpPr>
              <a:cxnSpLocks noChangeShapeType="1"/>
            </p:cNvCxnSpPr>
            <p:nvPr/>
          </p:nvCxnSpPr>
          <p:spPr bwMode="auto">
            <a:xfrm>
              <a:off x="15538450" y="3403600"/>
              <a:ext cx="0" cy="469900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bevel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7420" name="直接箭头连接符 22"/>
            <p:cNvCxnSpPr>
              <a:cxnSpLocks noChangeShapeType="1"/>
            </p:cNvCxnSpPr>
            <p:nvPr/>
          </p:nvCxnSpPr>
          <p:spPr bwMode="auto">
            <a:xfrm>
              <a:off x="19154775" y="3405188"/>
              <a:ext cx="1588" cy="469900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bevel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7421" name="直接箭头连接符 33"/>
            <p:cNvCxnSpPr>
              <a:cxnSpLocks noChangeShapeType="1"/>
            </p:cNvCxnSpPr>
            <p:nvPr/>
          </p:nvCxnSpPr>
          <p:spPr bwMode="auto">
            <a:xfrm>
              <a:off x="15535275" y="4678363"/>
              <a:ext cx="3175" cy="330200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bevel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7422" name="直接箭头连接符 34"/>
            <p:cNvCxnSpPr>
              <a:cxnSpLocks noChangeShapeType="1"/>
            </p:cNvCxnSpPr>
            <p:nvPr/>
          </p:nvCxnSpPr>
          <p:spPr bwMode="auto">
            <a:xfrm flipH="1">
              <a:off x="19154775" y="4678363"/>
              <a:ext cx="1588" cy="328612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bevel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7423" name="直接箭头连接符 35"/>
            <p:cNvCxnSpPr>
              <a:cxnSpLocks noChangeShapeType="1"/>
            </p:cNvCxnSpPr>
            <p:nvPr/>
          </p:nvCxnSpPr>
          <p:spPr bwMode="auto">
            <a:xfrm>
              <a:off x="15538450" y="5800725"/>
              <a:ext cx="1588" cy="468313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bevel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7424" name="直接箭头连接符 36"/>
            <p:cNvCxnSpPr>
              <a:cxnSpLocks noChangeShapeType="1"/>
            </p:cNvCxnSpPr>
            <p:nvPr/>
          </p:nvCxnSpPr>
          <p:spPr bwMode="auto">
            <a:xfrm flipH="1">
              <a:off x="19154775" y="5800725"/>
              <a:ext cx="7938" cy="468313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bevel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7425" name="直接箭头连接符 28"/>
            <p:cNvCxnSpPr>
              <a:cxnSpLocks noChangeShapeType="1"/>
            </p:cNvCxnSpPr>
            <p:nvPr/>
          </p:nvCxnSpPr>
          <p:spPr bwMode="auto">
            <a:xfrm>
              <a:off x="15535275" y="6904038"/>
              <a:ext cx="1588" cy="384175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bevel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7426" name="直接箭头连接符 45"/>
            <p:cNvCxnSpPr>
              <a:cxnSpLocks noChangeShapeType="1"/>
            </p:cNvCxnSpPr>
            <p:nvPr/>
          </p:nvCxnSpPr>
          <p:spPr bwMode="auto">
            <a:xfrm>
              <a:off x="19154775" y="6904038"/>
              <a:ext cx="7938" cy="384175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bevel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7427" name="直接箭头连接符 46"/>
            <p:cNvCxnSpPr>
              <a:cxnSpLocks noChangeShapeType="1"/>
            </p:cNvCxnSpPr>
            <p:nvPr/>
          </p:nvCxnSpPr>
          <p:spPr bwMode="auto">
            <a:xfrm>
              <a:off x="15536863" y="7888288"/>
              <a:ext cx="3175" cy="383237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bevel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7428" name="直接箭头连接符 47"/>
            <p:cNvCxnSpPr>
              <a:cxnSpLocks noChangeShapeType="1"/>
            </p:cNvCxnSpPr>
            <p:nvPr/>
          </p:nvCxnSpPr>
          <p:spPr bwMode="auto">
            <a:xfrm flipH="1">
              <a:off x="19154775" y="7899645"/>
              <a:ext cx="3175" cy="407050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bevel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sp>
          <p:nvSpPr>
            <p:cNvPr id="17432" name="圆角矩形 12"/>
            <p:cNvSpPr>
              <a:spLocks/>
            </p:cNvSpPr>
            <p:nvPr/>
          </p:nvSpPr>
          <p:spPr bwMode="auto">
            <a:xfrm>
              <a:off x="13874750" y="5008563"/>
              <a:ext cx="6634163" cy="80327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Multi-scale</a:t>
              </a:r>
              <a:r>
                <a:rPr lang="zh-CN" altLang="en-US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Times New Roman" panose="02020603050405020304" pitchFamily="18" charset="0"/>
                </a:rPr>
                <a:t> </a:t>
              </a:r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CNN</a:t>
              </a:r>
            </a:p>
          </p:txBody>
        </p:sp>
        <p:cxnSp>
          <p:nvCxnSpPr>
            <p:cNvPr id="3" name="直接箭头连接符 2"/>
            <p:cNvCxnSpPr>
              <a:stCxn id="17417" idx="2"/>
              <a:endCxn id="17418" idx="0"/>
            </p:cNvCxnSpPr>
            <p:nvPr/>
          </p:nvCxnSpPr>
          <p:spPr bwMode="auto">
            <a:xfrm flipH="1">
              <a:off x="17195800" y="8898587"/>
              <a:ext cx="3175" cy="38323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80684922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4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Text Box 9"/>
          <p:cNvSpPr>
            <a:spLocks noChangeArrowheads="1"/>
          </p:cNvSpPr>
          <p:nvPr/>
        </p:nvSpPr>
        <p:spPr bwMode="auto">
          <a:xfrm>
            <a:off x="674688" y="2174875"/>
            <a:ext cx="11966575" cy="8833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 marL="285750" indent="-285750"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algn="l">
              <a:buFont typeface="Wingdings" panose="05000000000000000000" pitchFamily="2" charset="2"/>
              <a:buNone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考虑</a:t>
            </a: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浅层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信息</a:t>
            </a:r>
            <a:endParaRPr lang="en-US" altLang="zh-CN" sz="400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en-US" altLang="zh-CN" sz="400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考虑语义编码信息</a:t>
            </a:r>
            <a:endParaRPr lang="en-US" altLang="zh-CN" sz="400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en-US" altLang="zh-CN" sz="400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考虑</a:t>
            </a:r>
            <a:r>
              <a:rPr lang="en-US" altLang="zh-CN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attention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信息</a:t>
            </a:r>
            <a:endParaRPr lang="en-US" altLang="zh-CN" sz="400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en-US" altLang="zh-CN" sz="400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考虑语义编码与</a:t>
            </a:r>
            <a:r>
              <a:rPr lang="en-US" altLang="zh-CN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attention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的比较信息</a:t>
            </a:r>
            <a:endParaRPr lang="zh-CN" altLang="en-US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None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None/>
            </a:pPr>
            <a:endParaRPr lang="zh-CN" altLang="en-US" sz="48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</p:txBody>
      </p:sp>
      <p:sp>
        <p:nvSpPr>
          <p:cNvPr id="18455" name="文本框 1"/>
          <p:cNvSpPr>
            <a:spLocks noChangeArrowheads="1"/>
          </p:cNvSpPr>
          <p:nvPr/>
        </p:nvSpPr>
        <p:spPr bwMode="auto">
          <a:xfrm>
            <a:off x="7172325" y="1020763"/>
            <a:ext cx="9199563" cy="1154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7200" b="0" dirty="0">
                <a:solidFill>
                  <a:schemeClr val="tx1"/>
                </a:solidFill>
                <a:latin typeface="FZLanTingHeiS-R-GB" charset="-122"/>
                <a:ea typeface="FZLanTingHeiS-R-GB" charset="-122"/>
                <a:sym typeface="FZLanTingHeiS-R-GB" charset="-122"/>
              </a:rPr>
              <a:t> </a:t>
            </a:r>
            <a:r>
              <a:rPr lang="zh-CN" altLang="en-US" sz="7200" dirty="0">
                <a:solidFill>
                  <a:schemeClr val="tx1"/>
                </a:solidFill>
                <a:latin typeface="FZLanTingHeiS-R-GB" charset="-122"/>
                <a:ea typeface="FZLanTingHeiS-R-GB" charset="-122"/>
                <a:sym typeface="FZLanTingHeiS-R-GB" charset="-122"/>
              </a:rPr>
              <a:t>GRUNN</a:t>
            </a:r>
          </a:p>
        </p:txBody>
      </p:sp>
      <p:sp>
        <p:nvSpPr>
          <p:cNvPr id="2" name="矩形 1"/>
          <p:cNvSpPr/>
          <p:nvPr/>
        </p:nvSpPr>
        <p:spPr>
          <a:xfrm>
            <a:off x="509953" y="12049543"/>
            <a:ext cx="2545605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 Chen, 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Xiaodan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Zhu, Zhen-Hua Ling, Si Wei, Hui Jiang, Diana 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Inkpen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Enhanced LSTM for Natural Language Inference.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ACL (1) 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2017</a:t>
            </a:r>
          </a:p>
          <a:p>
            <a:pPr algn="l"/>
            <a:r>
              <a:rPr lang="zh-CN" altLang="en-US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Sumit Chopra, 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Raia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Hadsell, Yann 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LeCun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Learning a Similarity Metric Discriminatively, with Application to Face Verification.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CVPR (1) 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2005</a:t>
            </a:r>
            <a:endParaRPr lang="en-US" altLang="zh-CN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lang="zh-CN" altLang="en-US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Mohammad 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Norouzi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 David J. Fleet, 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Ruslan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Salakhutdinov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Hamming Distance Metric Learning.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NIPS 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2012</a:t>
            </a:r>
            <a:endParaRPr lang="en-US" altLang="zh-CN" b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14980996" y="2400178"/>
            <a:ext cx="6650037" cy="8592701"/>
            <a:chOff x="14980996" y="2400178"/>
            <a:chExt cx="6650037" cy="8592701"/>
          </a:xfrm>
        </p:grpSpPr>
        <p:sp>
          <p:nvSpPr>
            <p:cNvPr id="18435" name="圆角矩形 1"/>
            <p:cNvSpPr>
              <a:spLocks/>
            </p:cNvSpPr>
            <p:nvPr/>
          </p:nvSpPr>
          <p:spPr bwMode="auto">
            <a:xfrm>
              <a:off x="14982583" y="2400178"/>
              <a:ext cx="2901950" cy="98742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q1 represent</a:t>
              </a:r>
            </a:p>
          </p:txBody>
        </p:sp>
        <p:sp>
          <p:nvSpPr>
            <p:cNvPr id="18436" name="圆角矩形 10"/>
            <p:cNvSpPr>
              <a:spLocks/>
            </p:cNvSpPr>
            <p:nvPr/>
          </p:nvSpPr>
          <p:spPr bwMode="auto">
            <a:xfrm>
              <a:off x="18729083" y="2400178"/>
              <a:ext cx="2889250" cy="98742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q2 represent</a:t>
              </a:r>
            </a:p>
          </p:txBody>
        </p:sp>
        <p:sp>
          <p:nvSpPr>
            <p:cNvPr id="18437" name="圆角矩形 12"/>
            <p:cNvSpPr>
              <a:spLocks/>
            </p:cNvSpPr>
            <p:nvPr/>
          </p:nvSpPr>
          <p:spPr bwMode="auto">
            <a:xfrm>
              <a:off x="14982583" y="3855915"/>
              <a:ext cx="6635750" cy="804863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err="1" smtClean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Bi</a:t>
              </a:r>
              <a:r>
                <a:rPr lang="en-US" altLang="zh-CN" dirty="0" err="1">
                  <a:solidFill>
                    <a:schemeClr val="tx1"/>
                  </a:solidFill>
                  <a:latin typeface="Times New Roman" panose="02020603050405020304" pitchFamily="18" charset="0"/>
                  <a:ea typeface="宋体" panose="02010600030101010101" pitchFamily="2" charset="-122"/>
                  <a:sym typeface="Times New Roman" panose="02020603050405020304" pitchFamily="18" charset="0"/>
                </a:rPr>
                <a:t>GRU</a:t>
              </a:r>
              <a:endPara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Times New Roman" panose="02020603050405020304" pitchFamily="18" charset="0"/>
              </a:endParaRPr>
            </a:p>
          </p:txBody>
        </p:sp>
        <p:sp>
          <p:nvSpPr>
            <p:cNvPr id="18438" name="圆角矩形 15"/>
            <p:cNvSpPr>
              <a:spLocks/>
            </p:cNvSpPr>
            <p:nvPr/>
          </p:nvSpPr>
          <p:spPr bwMode="auto">
            <a:xfrm>
              <a:off x="14988933" y="6287965"/>
              <a:ext cx="2895600" cy="598488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err="1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Submul</a:t>
              </a:r>
              <a:endPara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Times New Roman" panose="02020603050405020304" pitchFamily="18" charset="0"/>
              </a:endParaRPr>
            </a:p>
          </p:txBody>
        </p:sp>
        <p:sp>
          <p:nvSpPr>
            <p:cNvPr id="18439" name="圆角矩形 16"/>
            <p:cNvSpPr>
              <a:spLocks/>
            </p:cNvSpPr>
            <p:nvPr/>
          </p:nvSpPr>
          <p:spPr bwMode="auto">
            <a:xfrm>
              <a:off x="18729083" y="6286378"/>
              <a:ext cx="2889250" cy="60007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err="1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Submul</a:t>
              </a:r>
              <a:endPara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Times New Roman" panose="02020603050405020304" pitchFamily="18" charset="0"/>
              </a:endParaRPr>
            </a:p>
          </p:txBody>
        </p:sp>
        <p:sp>
          <p:nvSpPr>
            <p:cNvPr id="18440" name="圆角矩形 17"/>
            <p:cNvSpPr>
              <a:spLocks/>
            </p:cNvSpPr>
            <p:nvPr/>
          </p:nvSpPr>
          <p:spPr bwMode="auto">
            <a:xfrm>
              <a:off x="14980996" y="8291322"/>
              <a:ext cx="6634163" cy="60007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err="1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Submul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  <p:sp>
          <p:nvSpPr>
            <p:cNvPr id="18441" name="圆角矩形 18"/>
            <p:cNvSpPr>
              <a:spLocks/>
            </p:cNvSpPr>
            <p:nvPr/>
          </p:nvSpPr>
          <p:spPr bwMode="auto">
            <a:xfrm>
              <a:off x="14980996" y="9247487"/>
              <a:ext cx="6635750" cy="627062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Concat</a:t>
              </a:r>
            </a:p>
          </p:txBody>
        </p:sp>
        <p:sp>
          <p:nvSpPr>
            <p:cNvPr id="18442" name="圆角矩形 19"/>
            <p:cNvSpPr>
              <a:spLocks/>
            </p:cNvSpPr>
            <p:nvPr/>
          </p:nvSpPr>
          <p:spPr bwMode="auto">
            <a:xfrm>
              <a:off x="14980996" y="10281679"/>
              <a:ext cx="6635750" cy="711200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MLP</a:t>
              </a:r>
            </a:p>
          </p:txBody>
        </p:sp>
        <p:cxnSp>
          <p:nvCxnSpPr>
            <p:cNvPr id="18443" name="直接箭头连接符 3"/>
            <p:cNvCxnSpPr>
              <a:cxnSpLocks noChangeShapeType="1"/>
            </p:cNvCxnSpPr>
            <p:nvPr/>
          </p:nvCxnSpPr>
          <p:spPr bwMode="auto">
            <a:xfrm>
              <a:off x="16646283" y="3386015"/>
              <a:ext cx="0" cy="469900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8444" name="直接箭头连接符 22"/>
            <p:cNvCxnSpPr>
              <a:cxnSpLocks noChangeShapeType="1"/>
            </p:cNvCxnSpPr>
            <p:nvPr/>
          </p:nvCxnSpPr>
          <p:spPr bwMode="auto">
            <a:xfrm>
              <a:off x="20262608" y="3387603"/>
              <a:ext cx="1588" cy="469900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8445" name="直接箭头连接符 33"/>
            <p:cNvCxnSpPr>
              <a:cxnSpLocks noChangeShapeType="1"/>
            </p:cNvCxnSpPr>
            <p:nvPr/>
          </p:nvCxnSpPr>
          <p:spPr bwMode="auto">
            <a:xfrm>
              <a:off x="16643108" y="4660778"/>
              <a:ext cx="3175" cy="330200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8446" name="直接箭头连接符 34"/>
            <p:cNvCxnSpPr>
              <a:cxnSpLocks noChangeShapeType="1"/>
            </p:cNvCxnSpPr>
            <p:nvPr/>
          </p:nvCxnSpPr>
          <p:spPr bwMode="auto">
            <a:xfrm flipH="1">
              <a:off x="20262608" y="4660778"/>
              <a:ext cx="1588" cy="328612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8447" name="直接箭头连接符 35"/>
            <p:cNvCxnSpPr>
              <a:cxnSpLocks noChangeShapeType="1"/>
            </p:cNvCxnSpPr>
            <p:nvPr/>
          </p:nvCxnSpPr>
          <p:spPr bwMode="auto">
            <a:xfrm>
              <a:off x="16646283" y="5783140"/>
              <a:ext cx="1588" cy="468313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8448" name="直接箭头连接符 36"/>
            <p:cNvCxnSpPr>
              <a:cxnSpLocks noChangeShapeType="1"/>
            </p:cNvCxnSpPr>
            <p:nvPr/>
          </p:nvCxnSpPr>
          <p:spPr bwMode="auto">
            <a:xfrm flipH="1">
              <a:off x="20262608" y="5783140"/>
              <a:ext cx="7938" cy="468313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8449" name="直接箭头连接符 28"/>
            <p:cNvCxnSpPr>
              <a:cxnSpLocks noChangeShapeType="1"/>
            </p:cNvCxnSpPr>
            <p:nvPr/>
          </p:nvCxnSpPr>
          <p:spPr bwMode="auto">
            <a:xfrm>
              <a:off x="16643108" y="6886453"/>
              <a:ext cx="1588" cy="384175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8450" name="直接箭头连接符 45"/>
            <p:cNvCxnSpPr>
              <a:cxnSpLocks noChangeShapeType="1"/>
            </p:cNvCxnSpPr>
            <p:nvPr/>
          </p:nvCxnSpPr>
          <p:spPr bwMode="auto">
            <a:xfrm>
              <a:off x="20262608" y="6886453"/>
              <a:ext cx="7938" cy="384175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8451" name="直接箭头连接符 46"/>
            <p:cNvCxnSpPr>
              <a:cxnSpLocks noChangeShapeType="1"/>
            </p:cNvCxnSpPr>
            <p:nvPr/>
          </p:nvCxnSpPr>
          <p:spPr bwMode="auto">
            <a:xfrm flipH="1">
              <a:off x="16643108" y="8891397"/>
              <a:ext cx="2" cy="356090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18452" name="直接箭头连接符 47"/>
            <p:cNvCxnSpPr>
              <a:cxnSpLocks noChangeShapeType="1"/>
            </p:cNvCxnSpPr>
            <p:nvPr/>
          </p:nvCxnSpPr>
          <p:spPr bwMode="auto">
            <a:xfrm flipH="1">
              <a:off x="20262608" y="8920339"/>
              <a:ext cx="1588" cy="333375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sp>
          <p:nvSpPr>
            <p:cNvPr id="18456" name="圆角矩形 12"/>
            <p:cNvSpPr>
              <a:spLocks/>
            </p:cNvSpPr>
            <p:nvPr/>
          </p:nvSpPr>
          <p:spPr bwMode="auto">
            <a:xfrm>
              <a:off x="14982583" y="4990978"/>
              <a:ext cx="6634163" cy="803275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smtClean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Attention</a:t>
              </a:r>
              <a:endParaRPr lang="en-US" altLang="zh-CN" dirty="0">
                <a:solidFill>
                  <a:schemeClr val="tx1"/>
                </a:solidFill>
                <a:latin typeface="Times New Roman" panose="02020603050405020304" pitchFamily="18" charset="0"/>
                <a:sym typeface="Times New Roman" panose="02020603050405020304" pitchFamily="18" charset="0"/>
              </a:endParaRPr>
            </a:p>
          </p:txBody>
        </p:sp>
        <p:cxnSp>
          <p:nvCxnSpPr>
            <p:cNvPr id="4" name="肘形连接符 3"/>
            <p:cNvCxnSpPr>
              <a:stCxn id="18437" idx="1"/>
              <a:endCxn id="18438" idx="1"/>
            </p:cNvCxnSpPr>
            <p:nvPr/>
          </p:nvCxnSpPr>
          <p:spPr bwMode="auto">
            <a:xfrm rot="10800000" flipH="1" flipV="1">
              <a:off x="14982583" y="4258347"/>
              <a:ext cx="6350" cy="2328862"/>
            </a:xfrm>
            <a:prstGeom prst="bentConnector3">
              <a:avLst>
                <a:gd name="adj1" fmla="val -3600000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6" name="肘形连接符 5"/>
            <p:cNvCxnSpPr>
              <a:stCxn id="18437" idx="3"/>
              <a:endCxn id="18439" idx="3"/>
            </p:cNvCxnSpPr>
            <p:nvPr/>
          </p:nvCxnSpPr>
          <p:spPr bwMode="auto">
            <a:xfrm>
              <a:off x="21618333" y="4258347"/>
              <a:ext cx="12700" cy="2328069"/>
            </a:xfrm>
            <a:prstGeom prst="bentConnector3">
              <a:avLst>
                <a:gd name="adj1" fmla="val 1800000"/>
              </a:avLst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8" name="肘形连接符 7"/>
            <p:cNvCxnSpPr>
              <a:stCxn id="18435" idx="1"/>
            </p:cNvCxnSpPr>
            <p:nvPr/>
          </p:nvCxnSpPr>
          <p:spPr bwMode="auto">
            <a:xfrm rot="10800000" flipH="1" flipV="1">
              <a:off x="14982582" y="2893891"/>
              <a:ext cx="14287" cy="4706124"/>
            </a:xfrm>
            <a:prstGeom prst="bentConnector3">
              <a:avLst>
                <a:gd name="adj1" fmla="val -4430923"/>
              </a:avLst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1" name="肘形连接符 10"/>
            <p:cNvCxnSpPr>
              <a:stCxn id="18436" idx="3"/>
            </p:cNvCxnSpPr>
            <p:nvPr/>
          </p:nvCxnSpPr>
          <p:spPr bwMode="auto">
            <a:xfrm>
              <a:off x="21618333" y="2893891"/>
              <a:ext cx="12700" cy="4706124"/>
            </a:xfrm>
            <a:prstGeom prst="bentConnector3">
              <a:avLst>
                <a:gd name="adj1" fmla="val 5638465"/>
              </a:avLst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4" name="肘形连接符 13"/>
            <p:cNvCxnSpPr>
              <a:stCxn id="18437" idx="1"/>
            </p:cNvCxnSpPr>
            <p:nvPr/>
          </p:nvCxnSpPr>
          <p:spPr bwMode="auto">
            <a:xfrm rot="10800000" flipH="1" flipV="1">
              <a:off x="14982582" y="4258347"/>
              <a:ext cx="14287" cy="3341668"/>
            </a:xfrm>
            <a:prstGeom prst="bentConnector3">
              <a:avLst>
                <a:gd name="adj1" fmla="val -3077035"/>
              </a:avLst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19" name="肘形连接符 18"/>
            <p:cNvCxnSpPr>
              <a:stCxn id="18437" idx="3"/>
            </p:cNvCxnSpPr>
            <p:nvPr/>
          </p:nvCxnSpPr>
          <p:spPr bwMode="auto">
            <a:xfrm>
              <a:off x="21618333" y="4258347"/>
              <a:ext cx="12700" cy="3341668"/>
            </a:xfrm>
            <a:prstGeom prst="bentConnector3">
              <a:avLst>
                <a:gd name="adj1" fmla="val 3700000"/>
              </a:avLst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50" name="直接箭头连接符 46"/>
            <p:cNvCxnSpPr>
              <a:cxnSpLocks noChangeShapeType="1"/>
            </p:cNvCxnSpPr>
            <p:nvPr/>
          </p:nvCxnSpPr>
          <p:spPr bwMode="auto">
            <a:xfrm>
              <a:off x="16641403" y="7883403"/>
              <a:ext cx="0" cy="407919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cxnSp>
          <p:nvCxnSpPr>
            <p:cNvPr id="51" name="直接箭头连接符 47"/>
            <p:cNvCxnSpPr>
              <a:cxnSpLocks noChangeShapeType="1"/>
            </p:cNvCxnSpPr>
            <p:nvPr/>
          </p:nvCxnSpPr>
          <p:spPr bwMode="auto">
            <a:xfrm>
              <a:off x="20265205" y="7877053"/>
              <a:ext cx="0" cy="420749"/>
            </a:xfrm>
            <a:prstGeom prst="straightConnector1">
              <a:avLst/>
            </a:prstGeom>
            <a:noFill/>
            <a:ln w="38100" cap="flat" cmpd="sng">
              <a:solidFill>
                <a:srgbClr val="B0BCDE"/>
              </a:solidFill>
              <a:miter lim="800000"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</p:cxnSp>
        <p:sp>
          <p:nvSpPr>
            <p:cNvPr id="52" name="圆角矩形 15"/>
            <p:cNvSpPr>
              <a:spLocks/>
            </p:cNvSpPr>
            <p:nvPr/>
          </p:nvSpPr>
          <p:spPr bwMode="auto">
            <a:xfrm>
              <a:off x="14982583" y="7284915"/>
              <a:ext cx="2895600" cy="598488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err="1" smtClean="0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Concat</a:t>
              </a:r>
              <a:endPara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Times New Roman" panose="02020603050405020304" pitchFamily="18" charset="0"/>
              </a:endParaRPr>
            </a:p>
          </p:txBody>
        </p:sp>
        <p:sp>
          <p:nvSpPr>
            <p:cNvPr id="53" name="圆角矩形 15"/>
            <p:cNvSpPr>
              <a:spLocks/>
            </p:cNvSpPr>
            <p:nvPr/>
          </p:nvSpPr>
          <p:spPr bwMode="auto">
            <a:xfrm>
              <a:off x="18737020" y="7278565"/>
              <a:ext cx="2880520" cy="598488"/>
            </a:xfrm>
            <a:prstGeom prst="roundRect">
              <a:avLst>
                <a:gd name="adj" fmla="val 16667"/>
              </a:avLst>
            </a:prstGeom>
            <a:solidFill>
              <a:srgbClr val="0C0C0C"/>
            </a:solidFill>
            <a:ln w="12700" cap="flat" cmpd="sng">
              <a:solidFill>
                <a:srgbClr val="B0BCDE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anchor="ctr"/>
            <a:lstStyle>
              <a:lvl1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4572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9144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13716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1828800" indent="914400" algn="ctr" defTabSz="8255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3000" b="1">
                  <a:solidFill>
                    <a:srgbClr val="FFFFFF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eaLnBrk="1" latinLnBrk="1" hangingPunct="1"/>
              <a:r>
                <a:rPr lang="en-US" altLang="zh-CN" dirty="0" err="1">
                  <a:solidFill>
                    <a:schemeClr val="tx1"/>
                  </a:solidFill>
                  <a:latin typeface="Times New Roman" panose="02020603050405020304" pitchFamily="18" charset="0"/>
                  <a:sym typeface="Times New Roman" panose="02020603050405020304" pitchFamily="18" charset="0"/>
                </a:rPr>
                <a:t>Concat</a:t>
              </a:r>
              <a:endParaRPr lang="zh-CN" altLang="en-US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sym typeface="Times New Roman" panose="02020603050405020304" pitchFamily="18" charset="0"/>
              </a:endParaRPr>
            </a:p>
          </p:txBody>
        </p:sp>
        <p:cxnSp>
          <p:nvCxnSpPr>
            <p:cNvPr id="35" name="直接箭头连接符 34"/>
            <p:cNvCxnSpPr>
              <a:stCxn id="18441" idx="2"/>
              <a:endCxn id="18442" idx="0"/>
            </p:cNvCxnSpPr>
            <p:nvPr/>
          </p:nvCxnSpPr>
          <p:spPr bwMode="auto">
            <a:xfrm>
              <a:off x="18298871" y="9874549"/>
              <a:ext cx="0" cy="40713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7" name="肘形连接符 36"/>
            <p:cNvCxnSpPr>
              <a:stCxn id="18435" idx="1"/>
              <a:endCxn id="18441" idx="1"/>
            </p:cNvCxnSpPr>
            <p:nvPr/>
          </p:nvCxnSpPr>
          <p:spPr bwMode="auto">
            <a:xfrm rot="10800000" flipV="1">
              <a:off x="14980997" y="2893890"/>
              <a:ext cx="1587" cy="6667127"/>
            </a:xfrm>
            <a:prstGeom prst="bentConnector3">
              <a:avLst>
                <a:gd name="adj1" fmla="val 65474417"/>
              </a:avLst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40" name="肘形连接符 39"/>
            <p:cNvCxnSpPr>
              <a:stCxn id="18436" idx="3"/>
              <a:endCxn id="18441" idx="3"/>
            </p:cNvCxnSpPr>
            <p:nvPr/>
          </p:nvCxnSpPr>
          <p:spPr bwMode="auto">
            <a:xfrm flipH="1">
              <a:off x="21616746" y="2893891"/>
              <a:ext cx="1587" cy="6667127"/>
            </a:xfrm>
            <a:prstGeom prst="bentConnector3">
              <a:avLst>
                <a:gd name="adj1" fmla="val -77562886"/>
              </a:avLst>
            </a:prstGeom>
            <a:solidFill>
              <a:schemeClr val="accent1"/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355135962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4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4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4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ext Box 9"/>
          <p:cNvSpPr>
            <a:spLocks noChangeArrowheads="1"/>
          </p:cNvSpPr>
          <p:nvPr/>
        </p:nvSpPr>
        <p:spPr bwMode="auto">
          <a:xfrm>
            <a:off x="957263" y="2174875"/>
            <a:ext cx="9856787" cy="124033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85750" indent="-285750"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algn="l">
              <a:buFont typeface="Wingdings" panose="05000000000000000000" pitchFamily="2" charset="2"/>
              <a:buNone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全称</a:t>
            </a: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Bilateral Multi-Perspective 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Matching</a:t>
            </a:r>
            <a:endParaRPr lang="en-US" altLang="zh-CN" sz="400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en-US" altLang="zh-CN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基于字</a:t>
            </a:r>
            <a:r>
              <a:rPr lang="en-US" altLang="zh-CN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/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词粒度的比较</a:t>
            </a:r>
            <a:endParaRPr lang="zh-CN" altLang="en-US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marL="0" indent="0" algn="l"/>
            <a:endParaRPr lang="zh-CN" altLang="en-US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Context </a:t>
            </a: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layer 使用LSTM+Highway完成encode工作</a:t>
            </a:r>
          </a:p>
          <a:p>
            <a:pPr algn="l">
              <a:buFont typeface="Wingdings" panose="05000000000000000000" pitchFamily="2" charset="2"/>
              <a:buChar char="Ø"/>
            </a:pPr>
            <a:endParaRPr lang="en-US" altLang="zh-CN" sz="400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Matching layr 基于Attention原理产生8对matching向量</a:t>
            </a:r>
          </a:p>
          <a:p>
            <a:pPr algn="l">
              <a:buFont typeface="Wingdings" panose="05000000000000000000" pitchFamily="2" charset="2"/>
              <a:buChar char="Ø"/>
            </a:pPr>
            <a:endParaRPr lang="en-US" altLang="zh-CN" sz="4000" dirty="0" smtClean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None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None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None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</p:txBody>
      </p:sp>
      <p:sp>
        <p:nvSpPr>
          <p:cNvPr id="19459" name="文本框 1"/>
          <p:cNvSpPr>
            <a:spLocks noChangeArrowheads="1"/>
          </p:cNvSpPr>
          <p:nvPr/>
        </p:nvSpPr>
        <p:spPr bwMode="auto">
          <a:xfrm>
            <a:off x="7172325" y="1020763"/>
            <a:ext cx="9199563" cy="1154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7200" b="0" dirty="0">
                <a:solidFill>
                  <a:schemeClr val="tx1"/>
                </a:solidFill>
                <a:latin typeface="FZLanTingHeiS-R-GB" charset="-122"/>
                <a:ea typeface="FZLanTingHeiS-R-GB" charset="-122"/>
                <a:sym typeface="FZLanTingHeiS-R-GB" charset="-122"/>
              </a:rPr>
              <a:t> </a:t>
            </a:r>
            <a:r>
              <a:rPr lang="zh-CN" altLang="en-US" sz="7200" dirty="0">
                <a:solidFill>
                  <a:schemeClr val="tx1"/>
                </a:solidFill>
                <a:latin typeface="FZLanTingHeiS-R-GB" charset="-122"/>
                <a:ea typeface="FZLanTingHeiS-R-GB" charset="-122"/>
                <a:sym typeface="FZLanTingHeiS-R-GB" charset="-122"/>
              </a:rPr>
              <a:t>BiMPM</a:t>
            </a:r>
          </a:p>
        </p:txBody>
      </p:sp>
      <p:pic>
        <p:nvPicPr>
          <p:cNvPr id="19460" name="Picture 4" descr="bimp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95113" y="2174875"/>
            <a:ext cx="10606087" cy="883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580290" y="12392669"/>
            <a:ext cx="198354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Zhiguo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Wang, </a:t>
            </a:r>
            <a:r>
              <a:rPr lang="en-US" altLang="zh-CN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Wael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Hamza, </a:t>
            </a:r>
            <a:r>
              <a:rPr lang="en-US" altLang="zh-CN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Radu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Florian: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Bilateral Multi-Perspective Matching for Natural Language Sentences.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 IJCAI 2017: 4144-4150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4" descr="bimpm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0292" y="2373924"/>
            <a:ext cx="10290908" cy="8299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1176924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4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94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4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94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5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Text Box 9"/>
          <p:cNvSpPr>
            <a:spLocks noChangeArrowheads="1"/>
          </p:cNvSpPr>
          <p:nvPr/>
        </p:nvSpPr>
        <p:spPr bwMode="auto">
          <a:xfrm>
            <a:off x="1047995" y="2174875"/>
            <a:ext cx="9856788" cy="99411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marL="285750" indent="-285750"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algn="l">
              <a:buFont typeface="Wingdings" panose="05000000000000000000" pitchFamily="2" charset="2"/>
              <a:buNone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全称Enhanced Sequential Inference Model </a:t>
            </a: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该模型比一般语言模型特有的Inferenc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e</a:t>
            </a: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机制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，利用两文本互为上下文推理</a:t>
            </a:r>
            <a:endParaRPr lang="zh-CN" altLang="en-US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en-US" altLang="zh-CN" sz="4000" dirty="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考虑原始词与</a:t>
            </a:r>
            <a:r>
              <a:rPr lang="en-US" altLang="zh-CN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attention</a:t>
            </a: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表示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的词的比较</a:t>
            </a:r>
            <a:endParaRPr lang="zh-CN" altLang="en-US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选用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了</a:t>
            </a:r>
            <a:r>
              <a:rPr lang="en-US" altLang="zh-CN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B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i</a:t>
            </a:r>
            <a:r>
              <a:rPr lang="en-US" altLang="zh-CN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-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LSTM</a:t>
            </a:r>
            <a:r>
              <a:rPr lang="zh-CN" altLang="en-US" sz="4000" dirty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编码</a:t>
            </a:r>
            <a:r>
              <a:rPr lang="zh-CN" altLang="en-US" sz="4000" dirty="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方式（图左</a:t>
            </a:r>
            <a:r>
              <a:rPr lang="zh-CN" altLang="en-US" sz="400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侧）</a:t>
            </a:r>
            <a:endParaRPr lang="en-US" altLang="zh-CN" sz="4000" smtClean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en-US" altLang="zh-CN" sz="400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r>
              <a:rPr lang="zh-CN" altLang="en-US" sz="4000" smtClean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DengXian" charset="-122"/>
              </a:rPr>
              <a:t>采用退火训练方式防止过拟合</a:t>
            </a:r>
            <a:endParaRPr lang="zh-CN" altLang="en-US" sz="4000" dirty="0">
              <a:solidFill>
                <a:schemeClr val="tx1"/>
              </a:solidFill>
              <a:latin typeface="宋体" panose="02010600030101010101" pitchFamily="2" charset="-122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Char char="Ø"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None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  <a:p>
            <a:pPr algn="l">
              <a:buFont typeface="Wingdings" panose="05000000000000000000" pitchFamily="2" charset="2"/>
              <a:buNone/>
            </a:pPr>
            <a:endParaRPr lang="zh-CN" altLang="en-US" sz="4000" dirty="0">
              <a:solidFill>
                <a:schemeClr val="tx1"/>
              </a:solidFill>
              <a:latin typeface="Arial" panose="020B0604020202020204" pitchFamily="34" charset="0"/>
              <a:ea typeface="宋体" panose="02010600030101010101" pitchFamily="2" charset="-122"/>
              <a:sym typeface="DengXian" charset="-122"/>
            </a:endParaRPr>
          </a:p>
        </p:txBody>
      </p:sp>
      <p:sp>
        <p:nvSpPr>
          <p:cNvPr id="21507" name="文本框 1"/>
          <p:cNvSpPr>
            <a:spLocks noChangeArrowheads="1"/>
          </p:cNvSpPr>
          <p:nvPr/>
        </p:nvSpPr>
        <p:spPr bwMode="auto">
          <a:xfrm>
            <a:off x="7172325" y="1020763"/>
            <a:ext cx="9199563" cy="1154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7200" b="0" dirty="0">
                <a:solidFill>
                  <a:schemeClr val="tx1"/>
                </a:solidFill>
                <a:latin typeface="FZLanTingHeiS-R-GB" charset="-122"/>
                <a:ea typeface="FZLanTingHeiS-R-GB" charset="-122"/>
                <a:sym typeface="FZLanTingHeiS-R-GB" charset="-122"/>
              </a:rPr>
              <a:t>  </a:t>
            </a:r>
            <a:r>
              <a:rPr lang="zh-CN" altLang="en-US" sz="7200" dirty="0">
                <a:solidFill>
                  <a:schemeClr val="tx1"/>
                </a:solidFill>
                <a:latin typeface="FZLanTingHeiS-R-GB" charset="-122"/>
                <a:ea typeface="FZLanTingHeiS-R-GB" charset="-122"/>
                <a:sym typeface="FZLanTingHeiS-R-GB" charset="-122"/>
              </a:rPr>
              <a:t>ESIM</a:t>
            </a:r>
          </a:p>
        </p:txBody>
      </p:sp>
      <p:pic>
        <p:nvPicPr>
          <p:cNvPr id="21508" name="Picture 4" descr="esi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11238" y="2174875"/>
            <a:ext cx="8345487" cy="9263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pic>
      <p:sp>
        <p:nvSpPr>
          <p:cNvPr id="2" name="文本框 1"/>
          <p:cNvSpPr txBox="1"/>
          <p:nvPr/>
        </p:nvSpPr>
        <p:spPr>
          <a:xfrm>
            <a:off x="415558" y="12246067"/>
            <a:ext cx="222797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Qian Chen, </a:t>
            </a:r>
            <a:r>
              <a:rPr lang="en-US" altLang="zh-CN" b="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Xiaodan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Zhu, Zhen-Hua Ling, Si Wei, Hui Jiang, Diana </a:t>
            </a:r>
            <a:r>
              <a:rPr lang="en-US" altLang="zh-CN" b="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Inkpen</a:t>
            </a:r>
            <a:r>
              <a:rPr lang="en-US" altLang="zh-CN" b="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altLang="zh-CN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Enhanced </a:t>
            </a:r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LSTM for Natural Language Inference.</a:t>
            </a:r>
            <a:r>
              <a:rPr lang="en-US" altLang="zh-CN" b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 ACL (1) 2017: 1657-1668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08918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15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150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5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0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ext Box 8"/>
          <p:cNvSpPr>
            <a:spLocks noChangeArrowheads="1"/>
          </p:cNvSpPr>
          <p:nvPr/>
        </p:nvSpPr>
        <p:spPr bwMode="auto">
          <a:xfrm>
            <a:off x="1331913" y="2354263"/>
            <a:ext cx="20880387" cy="71711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540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Finetune:</a:t>
            </a:r>
          </a:p>
          <a:p>
            <a:pPr algn="l"/>
            <a:endParaRPr lang="zh-CN" altLang="en-US" sz="54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r>
              <a:rPr lang="zh-CN" altLang="en-US" sz="44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1.</a:t>
            </a:r>
            <a:r>
              <a:rPr lang="zh-CN" altLang="en-US" sz="44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DengXian" charset="-122"/>
              </a:rPr>
              <a:t>gensim</a:t>
            </a:r>
            <a:r>
              <a:rPr lang="en-US" altLang="zh-CN" sz="44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DengXian" charset="-122"/>
              </a:rPr>
              <a:t>/fasttext</a:t>
            </a:r>
            <a:r>
              <a:rPr lang="zh-CN" altLang="en-US" sz="4400" b="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训</a:t>
            </a:r>
            <a:r>
              <a:rPr lang="zh-CN" altLang="en-US" sz="44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练词向</a:t>
            </a:r>
            <a:r>
              <a:rPr lang="zh-CN" altLang="en-US" sz="4400" b="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量</a:t>
            </a:r>
            <a:r>
              <a:rPr lang="zh-CN" altLang="en-US" sz="440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；</a:t>
            </a:r>
            <a:endParaRPr lang="zh-CN" altLang="en-US" sz="4400" b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endParaRPr lang="zh-CN" altLang="en-US" sz="4400" b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endParaRPr lang="zh-CN" altLang="en-US" sz="4400" b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r>
              <a:rPr lang="zh-CN" altLang="en-US" sz="44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2.模型使用</a:t>
            </a:r>
            <a:r>
              <a:rPr lang="zh-CN" altLang="en-US" sz="44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DengXian" charset="-122"/>
              </a:rPr>
              <a:t>non_trainable</a:t>
            </a:r>
            <a:r>
              <a:rPr lang="zh-CN" altLang="en-US" sz="44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词向量进行训</a:t>
            </a:r>
            <a:r>
              <a:rPr lang="zh-CN" altLang="en-US" sz="4400" b="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练</a:t>
            </a:r>
            <a:r>
              <a:rPr lang="zh-CN" altLang="en-US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；</a:t>
            </a:r>
            <a:endParaRPr lang="en-US" altLang="zh-CN" sz="4400" smtClean="0">
              <a:solidFill>
                <a:schemeClr val="tx1"/>
              </a:solidFill>
              <a:latin typeface="宋体" panose="02010600030101010101" pitchFamily="2" charset="-122"/>
              <a:sym typeface="DengXian" charset="-122"/>
            </a:endParaRPr>
          </a:p>
          <a:p>
            <a:pPr algn="l"/>
            <a:endParaRPr lang="zh-CN" altLang="en-US" sz="4400" b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endParaRPr lang="zh-CN" altLang="en-US" sz="4400" b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r>
              <a:rPr lang="zh-CN" altLang="en-US" sz="44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3.将除了</a:t>
            </a:r>
            <a:r>
              <a:rPr lang="zh-CN" altLang="en-US" sz="44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DengXian" charset="-122"/>
              </a:rPr>
              <a:t>embedding</a:t>
            </a:r>
            <a:r>
              <a:rPr lang="zh-CN" altLang="en-US" sz="44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的</a:t>
            </a:r>
            <a:r>
              <a:rPr lang="zh-CN" altLang="en-US" sz="44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DengXian" charset="-122"/>
              </a:rPr>
              <a:t>layer</a:t>
            </a:r>
            <a:r>
              <a:rPr lang="zh-CN" altLang="en-US" sz="4400" b="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所有梯度进行</a:t>
            </a:r>
            <a:r>
              <a:rPr lang="en-US" altLang="zh-CN" sz="44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DengXian" charset="-122"/>
              </a:rPr>
              <a:t>clip</a:t>
            </a:r>
            <a:r>
              <a:rPr lang="zh-CN" altLang="en-US" sz="4400" b="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与</a:t>
            </a:r>
            <a:r>
              <a:rPr lang="en-US" altLang="zh-CN" sz="44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DengXian" charset="-122"/>
              </a:rPr>
              <a:t>scale</a:t>
            </a:r>
            <a:r>
              <a:rPr lang="zh-CN" altLang="en-US" sz="4400" b="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，同时用</a:t>
            </a:r>
            <a:r>
              <a:rPr lang="zh-CN" altLang="en-US" sz="44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低学习率</a:t>
            </a:r>
            <a:r>
              <a:rPr lang="zh-CN" altLang="en-US" sz="4400" b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DengXian" charset="-122"/>
              </a:rPr>
              <a:t>finetune</a:t>
            </a:r>
            <a:r>
              <a:rPr lang="zh-CN" altLang="en-US" sz="44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词向量层。</a:t>
            </a:r>
            <a:endParaRPr lang="zh-CN" altLang="en-US" sz="4400" b="0">
              <a:solidFill>
                <a:schemeClr val="tx1"/>
              </a:solidFill>
              <a:ea typeface="Helvetica Neue" charset="0"/>
              <a:cs typeface="Helvetica Neue" charset="0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24379237" cy="1371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5" name="文本框 1"/>
          <p:cNvSpPr>
            <a:spLocks noChangeArrowheads="1"/>
          </p:cNvSpPr>
          <p:nvPr/>
        </p:nvSpPr>
        <p:spPr bwMode="auto">
          <a:xfrm>
            <a:off x="6975475" y="5521086"/>
            <a:ext cx="9199563" cy="1165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7200" b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FZLanTingHeiS-R-GB" charset="-122"/>
              </a:rPr>
              <a:t> </a:t>
            </a:r>
            <a:r>
              <a:rPr lang="zh-CN" altLang="en-US" sz="7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FZLanTingHeiS-R-GB" charset="-122"/>
              </a:rPr>
              <a:t>模型融合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 descr="分布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7413" y="1476375"/>
            <a:ext cx="14995525" cy="9580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0825" cy="137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47" name="文本框 5"/>
          <p:cNvSpPr>
            <a:spLocks noChangeArrowheads="1"/>
          </p:cNvSpPr>
          <p:nvPr/>
        </p:nvSpPr>
        <p:spPr bwMode="auto">
          <a:xfrm>
            <a:off x="7177088" y="8006168"/>
            <a:ext cx="9199562" cy="704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4200" dirty="0">
                <a:solidFill>
                  <a:schemeClr val="bg1"/>
                </a:solidFill>
                <a:latin typeface="+mj-ea"/>
                <a:ea typeface="+mj-ea"/>
                <a:sym typeface="FZLanTingHeiS-R-GB" charset="-122"/>
              </a:rPr>
              <a:t>4     模型融合</a:t>
            </a:r>
          </a:p>
        </p:txBody>
      </p:sp>
      <p:sp>
        <p:nvSpPr>
          <p:cNvPr id="6148" name="文本框 1"/>
          <p:cNvSpPr>
            <a:spLocks noChangeArrowheads="1"/>
          </p:cNvSpPr>
          <p:nvPr/>
        </p:nvSpPr>
        <p:spPr bwMode="auto">
          <a:xfrm>
            <a:off x="7177088" y="3171437"/>
            <a:ext cx="9199562" cy="704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en-US" altLang="zh-CN" sz="4200" dirty="0">
                <a:solidFill>
                  <a:schemeClr val="bg1"/>
                </a:solidFill>
                <a:latin typeface="+mj-ea"/>
                <a:ea typeface="+mj-ea"/>
                <a:sym typeface="ATEC FONT 2" charset="0"/>
              </a:rPr>
              <a:t>1</a:t>
            </a:r>
            <a:r>
              <a:rPr lang="zh-CN" altLang="en-US" sz="4200" dirty="0">
                <a:solidFill>
                  <a:schemeClr val="bg1"/>
                </a:solidFill>
                <a:latin typeface="+mj-ea"/>
                <a:ea typeface="+mj-ea"/>
                <a:sym typeface="FZLanTingHeiS-R-GB" charset="-122"/>
              </a:rPr>
              <a:t>     题目分析</a:t>
            </a:r>
          </a:p>
        </p:txBody>
      </p:sp>
      <p:sp>
        <p:nvSpPr>
          <p:cNvPr id="6149" name="文本框 3"/>
          <p:cNvSpPr>
            <a:spLocks noChangeArrowheads="1"/>
          </p:cNvSpPr>
          <p:nvPr/>
        </p:nvSpPr>
        <p:spPr bwMode="auto">
          <a:xfrm>
            <a:off x="7177088" y="4789100"/>
            <a:ext cx="9199562" cy="704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en-US" altLang="zh-CN" sz="4200" dirty="0">
                <a:solidFill>
                  <a:schemeClr val="bg1"/>
                </a:solidFill>
                <a:latin typeface="+mj-ea"/>
                <a:ea typeface="+mj-ea"/>
                <a:sym typeface="ATEC FONT 2" charset="0"/>
              </a:rPr>
              <a:t>2</a:t>
            </a:r>
            <a:r>
              <a:rPr lang="zh-CN" altLang="en-US" sz="4200" dirty="0">
                <a:solidFill>
                  <a:schemeClr val="bg1"/>
                </a:solidFill>
                <a:latin typeface="+mj-ea"/>
                <a:ea typeface="+mj-ea"/>
                <a:sym typeface="FZLanTingHeiS-R-GB" charset="-122"/>
              </a:rPr>
              <a:t>     特征提取</a:t>
            </a:r>
          </a:p>
        </p:txBody>
      </p:sp>
      <p:sp>
        <p:nvSpPr>
          <p:cNvPr id="6150" name="文本框 5"/>
          <p:cNvSpPr>
            <a:spLocks noChangeArrowheads="1"/>
          </p:cNvSpPr>
          <p:nvPr/>
        </p:nvSpPr>
        <p:spPr bwMode="auto">
          <a:xfrm>
            <a:off x="7177088" y="6405968"/>
            <a:ext cx="9199562" cy="704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4200" dirty="0">
                <a:solidFill>
                  <a:schemeClr val="bg1"/>
                </a:solidFill>
                <a:latin typeface="+mj-ea"/>
                <a:ea typeface="+mj-ea"/>
                <a:sym typeface="ATEC FONT 2" charset="0"/>
              </a:rPr>
              <a:t>3</a:t>
            </a:r>
            <a:r>
              <a:rPr lang="zh-CN" altLang="en-US" sz="4200" dirty="0">
                <a:solidFill>
                  <a:schemeClr val="bg1"/>
                </a:solidFill>
                <a:latin typeface="+mj-ea"/>
                <a:ea typeface="+mj-ea"/>
                <a:sym typeface="FZLanTingHeiS-R-GB" charset="-122"/>
              </a:rPr>
              <a:t>     模型构建</a:t>
            </a:r>
          </a:p>
        </p:txBody>
      </p:sp>
      <p:sp>
        <p:nvSpPr>
          <p:cNvPr id="7" name="文本框 5"/>
          <p:cNvSpPr>
            <a:spLocks noChangeArrowheads="1"/>
          </p:cNvSpPr>
          <p:nvPr/>
        </p:nvSpPr>
        <p:spPr bwMode="auto">
          <a:xfrm>
            <a:off x="7177088" y="9606368"/>
            <a:ext cx="9199562" cy="7040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en-US" altLang="zh-CN" sz="4200" dirty="0" smtClean="0">
                <a:solidFill>
                  <a:schemeClr val="bg1"/>
                </a:solidFill>
                <a:latin typeface="+mj-ea"/>
                <a:ea typeface="+mj-ea"/>
                <a:sym typeface="FZLanTingHeiS-R-GB" charset="-122"/>
              </a:rPr>
              <a:t>5</a:t>
            </a:r>
            <a:r>
              <a:rPr lang="zh-CN" altLang="en-US" sz="4200" dirty="0" smtClean="0">
                <a:solidFill>
                  <a:schemeClr val="bg1"/>
                </a:solidFill>
                <a:latin typeface="+mj-ea"/>
                <a:ea typeface="+mj-ea"/>
                <a:sym typeface="FZLanTingHeiS-R-GB" charset="-122"/>
              </a:rPr>
              <a:t>     总结展望</a:t>
            </a:r>
            <a:endParaRPr lang="zh-CN" altLang="en-US" sz="4200" dirty="0">
              <a:solidFill>
                <a:schemeClr val="bg1"/>
              </a:solidFill>
              <a:latin typeface="+mj-ea"/>
              <a:ea typeface="+mj-ea"/>
              <a:sym typeface="FZLanTingHeiS-R-GB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912958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7" grpId="0"/>
      <p:bldP spid="6148" grpId="0"/>
      <p:bldP spid="6149" grpId="0"/>
      <p:bldP spid="6150" grpId="0"/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ext Box 8"/>
          <p:cNvSpPr>
            <a:spLocks noChangeArrowheads="1"/>
          </p:cNvSpPr>
          <p:nvPr/>
        </p:nvSpPr>
        <p:spPr bwMode="auto">
          <a:xfrm>
            <a:off x="909638" y="3678238"/>
            <a:ext cx="20858162" cy="6340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l">
              <a:buClr>
                <a:schemeClr val="tx1"/>
              </a:buClr>
            </a:pPr>
            <a:r>
              <a:rPr lang="zh-CN" altLang="en-US" sz="440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 </a:t>
            </a:r>
            <a:r>
              <a:rPr lang="en-US" altLang="zh-CN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1.</a:t>
            </a:r>
            <a:r>
              <a:rPr lang="zh-CN" altLang="en-US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采</a:t>
            </a:r>
            <a:r>
              <a:rPr lang="zh-CN" altLang="en-US" sz="440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用加权的方式融合模型预测的prob；</a:t>
            </a:r>
          </a:p>
          <a:p>
            <a:pPr>
              <a:buClr>
                <a:schemeClr val="tx1"/>
              </a:buClr>
            </a:pPr>
            <a:endParaRPr lang="zh-CN" altLang="en-US" sz="4400">
              <a:solidFill>
                <a:schemeClr val="tx1"/>
              </a:solidFill>
              <a:latin typeface="宋体" panose="02010600030101010101" pitchFamily="2" charset="-122"/>
              <a:sym typeface="DengXian" charset="-122"/>
            </a:endParaRPr>
          </a:p>
          <a:p>
            <a:pPr>
              <a:buClr>
                <a:schemeClr val="tx1"/>
              </a:buClr>
            </a:pPr>
            <a:endParaRPr lang="zh-CN" altLang="en-US" sz="4400">
              <a:solidFill>
                <a:schemeClr val="tx1"/>
              </a:solidFill>
              <a:latin typeface="宋体" panose="02010600030101010101" pitchFamily="2" charset="-122"/>
              <a:sym typeface="DengXian" charset="-122"/>
            </a:endParaRPr>
          </a:p>
          <a:p>
            <a:pPr algn="l">
              <a:buClr>
                <a:schemeClr val="tx1"/>
              </a:buClr>
            </a:pPr>
            <a:r>
              <a:rPr lang="zh-CN" altLang="en-US" sz="440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 </a:t>
            </a:r>
            <a:r>
              <a:rPr lang="en-US" altLang="zh-CN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2.</a:t>
            </a:r>
            <a:r>
              <a:rPr lang="zh-CN" altLang="en-US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训</a:t>
            </a:r>
            <a:r>
              <a:rPr lang="zh-CN" altLang="en-US" sz="440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练样本足够多，使用stackin</a:t>
            </a:r>
            <a:r>
              <a:rPr lang="zh-CN" altLang="en-US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g </a:t>
            </a:r>
            <a:r>
              <a:rPr lang="en-US" altLang="zh-CN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+ lr</a:t>
            </a:r>
            <a:r>
              <a:rPr lang="zh-CN" altLang="en-US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模</a:t>
            </a:r>
            <a:r>
              <a:rPr lang="zh-CN" altLang="en-US" sz="440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型敲定融合参数，并泛化防止过拟合；</a:t>
            </a:r>
          </a:p>
          <a:p>
            <a:pPr>
              <a:buClr>
                <a:schemeClr val="tx1"/>
              </a:buClr>
            </a:pPr>
            <a:endParaRPr lang="zh-CN" altLang="en-US" sz="4400">
              <a:solidFill>
                <a:schemeClr val="tx1"/>
              </a:solidFill>
              <a:latin typeface="宋体" panose="02010600030101010101" pitchFamily="2" charset="-122"/>
              <a:sym typeface="DengXian" charset="-122"/>
            </a:endParaRPr>
          </a:p>
          <a:p>
            <a:pPr>
              <a:buClr>
                <a:schemeClr val="tx1"/>
              </a:buClr>
            </a:pPr>
            <a:endParaRPr lang="zh-CN" altLang="en-US" sz="4400">
              <a:solidFill>
                <a:schemeClr val="tx1"/>
              </a:solidFill>
              <a:latin typeface="宋体" panose="02010600030101010101" pitchFamily="2" charset="-122"/>
              <a:sym typeface="DengXian" charset="-122"/>
            </a:endParaRPr>
          </a:p>
          <a:p>
            <a:pPr algn="l">
              <a:buClr>
                <a:schemeClr val="tx1"/>
              </a:buClr>
            </a:pPr>
            <a:r>
              <a:rPr lang="zh-CN" altLang="en-US" sz="440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 </a:t>
            </a:r>
            <a:r>
              <a:rPr lang="en-US" altLang="zh-CN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3.</a:t>
            </a:r>
            <a:r>
              <a:rPr lang="zh-CN" altLang="en-US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模</a:t>
            </a:r>
            <a:r>
              <a:rPr lang="zh-CN" altLang="en-US" sz="440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型训练时间不充分，需要人工监控每个模型输出的prob分布，通</a:t>
            </a:r>
            <a:r>
              <a:rPr lang="zh-CN" altLang="en-US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过</a:t>
            </a:r>
            <a:r>
              <a:rPr lang="zh-CN" altLang="en-US" sz="440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平</a:t>
            </a:r>
            <a:r>
              <a:rPr lang="zh-CN" altLang="en-US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均</a:t>
            </a:r>
            <a:r>
              <a:rPr lang="en-US" altLang="zh-CN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mean</a:t>
            </a:r>
            <a:r>
              <a:rPr lang="zh-CN" altLang="en-US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与</a:t>
            </a:r>
            <a:r>
              <a:rPr lang="en-US" altLang="zh-CN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std</a:t>
            </a:r>
            <a:r>
              <a:rPr lang="zh-CN" altLang="en-US" sz="4400" smtClean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的</a:t>
            </a:r>
            <a:r>
              <a:rPr lang="zh-CN" altLang="en-US" sz="440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方式分配权重。</a:t>
            </a:r>
          </a:p>
          <a:p>
            <a:endParaRPr lang="zh-CN" altLang="en-US" sz="2400">
              <a:solidFill>
                <a:schemeClr val="bg1"/>
              </a:solidFill>
              <a:latin typeface="宋体" panose="02010600030101010101" pitchFamily="2" charset="-122"/>
              <a:sym typeface="DengXian" charset="-122"/>
            </a:endParaRPr>
          </a:p>
          <a:p>
            <a:endParaRPr lang="zh-CN" altLang="en-US">
              <a:solidFill>
                <a:srgbClr val="000000"/>
              </a:solidFill>
              <a:latin typeface="宋体" panose="02010600030101010101" pitchFamily="2" charset="-122"/>
              <a:sym typeface="DengXian" charset="-122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24379237" cy="1371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555" name="文本框 1"/>
          <p:cNvSpPr>
            <a:spLocks noChangeArrowheads="1"/>
          </p:cNvSpPr>
          <p:nvPr/>
        </p:nvSpPr>
        <p:spPr bwMode="auto">
          <a:xfrm>
            <a:off x="6975475" y="5521086"/>
            <a:ext cx="9199563" cy="1165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7200">
                <a:solidFill>
                  <a:schemeClr val="tx1"/>
                </a:solidFill>
                <a:latin typeface="Microsoft YaHei UI" charset="-122"/>
                <a:ea typeface="宋体" panose="02010600030101010101" pitchFamily="2" charset="-122"/>
                <a:sym typeface="ATEC FONT 2" charset="0"/>
              </a:rPr>
              <a:t>总结与展</a:t>
            </a:r>
            <a:r>
              <a:rPr lang="zh-CN" altLang="en-US" sz="7200" smtClean="0">
                <a:solidFill>
                  <a:schemeClr val="tx1"/>
                </a:solidFill>
                <a:latin typeface="Microsoft YaHei UI" charset="-122"/>
                <a:ea typeface="宋体" panose="02010600030101010101" pitchFamily="2" charset="-122"/>
                <a:sym typeface="ATEC FONT 2" charset="0"/>
              </a:rPr>
              <a:t>望</a:t>
            </a:r>
            <a:endParaRPr lang="zh-CN" altLang="en-US" sz="7200">
              <a:solidFill>
                <a:schemeClr val="tx1"/>
              </a:solidFill>
              <a:latin typeface="FZLanTingHeiS-R-GB" charset="-122"/>
              <a:ea typeface="宋体" panose="02010600030101010101" pitchFamily="2" charset="-122"/>
              <a:sym typeface="FZLanTingHeiS-R-GB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92686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优势一"/>
          <p:cNvSpPr>
            <a:spLocks noChangeArrowheads="1"/>
          </p:cNvSpPr>
          <p:nvPr/>
        </p:nvSpPr>
        <p:spPr bwMode="auto">
          <a:xfrm>
            <a:off x="2674938" y="4130675"/>
            <a:ext cx="1528762" cy="66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  <a:spcBef>
                <a:spcPts val="3000"/>
              </a:spcBef>
            </a:pPr>
            <a:r>
              <a:rPr lang="zh-CN" altLang="zh-CN" sz="3600" b="0">
                <a:solidFill>
                  <a:srgbClr val="7DC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优势一</a:t>
            </a:r>
            <a:endParaRPr lang="zh-CN" altLang="zh-CN">
              <a:ea typeface="宋体" panose="02010600030101010101" pitchFamily="2" charset="-122"/>
            </a:endParaRPr>
          </a:p>
        </p:txBody>
      </p:sp>
      <p:sp>
        <p:nvSpPr>
          <p:cNvPr id="27651" name="Here is the text description"/>
          <p:cNvSpPr>
            <a:spLocks noChangeArrowheads="1"/>
          </p:cNvSpPr>
          <p:nvPr/>
        </p:nvSpPr>
        <p:spPr bwMode="auto">
          <a:xfrm>
            <a:off x="1957388" y="4829175"/>
            <a:ext cx="2965450" cy="1106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</a:pPr>
            <a:r>
              <a:rPr lang="zh-CN" altLang="en-US">
                <a:ea typeface="宋体" panose="02010600030101010101" pitchFamily="2" charset="-122"/>
              </a:rPr>
              <a:t>词向量预训练考虑中文特殊性</a:t>
            </a:r>
          </a:p>
        </p:txBody>
      </p:sp>
      <p:sp>
        <p:nvSpPr>
          <p:cNvPr id="27652" name="优势二"/>
          <p:cNvSpPr>
            <a:spLocks noChangeArrowheads="1"/>
          </p:cNvSpPr>
          <p:nvPr/>
        </p:nvSpPr>
        <p:spPr bwMode="auto">
          <a:xfrm>
            <a:off x="8442325" y="4130675"/>
            <a:ext cx="1527175" cy="66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  <a:spcBef>
                <a:spcPts val="3000"/>
              </a:spcBef>
            </a:pPr>
            <a:r>
              <a:rPr lang="zh-CN" altLang="zh-CN" sz="3600" b="0">
                <a:solidFill>
                  <a:srgbClr val="7DC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优势二</a:t>
            </a:r>
            <a:endParaRPr lang="zh-CN" altLang="zh-CN">
              <a:ea typeface="宋体" panose="02010600030101010101" pitchFamily="2" charset="-122"/>
            </a:endParaRPr>
          </a:p>
        </p:txBody>
      </p:sp>
      <p:sp>
        <p:nvSpPr>
          <p:cNvPr id="27653" name="Here is the text description"/>
          <p:cNvSpPr>
            <a:spLocks noChangeArrowheads="1"/>
          </p:cNvSpPr>
          <p:nvPr/>
        </p:nvSpPr>
        <p:spPr bwMode="auto">
          <a:xfrm>
            <a:off x="7769225" y="4829175"/>
            <a:ext cx="2965450" cy="1582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</a:pPr>
            <a:r>
              <a:rPr lang="zh-CN" altLang="en-US">
                <a:latin typeface="ATEC FONT 2" charset="0"/>
                <a:ea typeface="宋体" panose="02010600030101010101" pitchFamily="2" charset="-122"/>
                <a:sym typeface="ATEC FONT 2" charset="0"/>
              </a:rPr>
              <a:t>模型大量使用shortcut设计防止过拟合</a:t>
            </a:r>
          </a:p>
        </p:txBody>
      </p:sp>
      <p:sp>
        <p:nvSpPr>
          <p:cNvPr id="27654" name="优势三"/>
          <p:cNvSpPr>
            <a:spLocks noChangeArrowheads="1"/>
          </p:cNvSpPr>
          <p:nvPr/>
        </p:nvSpPr>
        <p:spPr bwMode="auto">
          <a:xfrm>
            <a:off x="14209713" y="4130675"/>
            <a:ext cx="1527175" cy="66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  <a:spcBef>
                <a:spcPts val="3000"/>
              </a:spcBef>
            </a:pPr>
            <a:r>
              <a:rPr lang="zh-CN" altLang="zh-CN" sz="3600" b="0">
                <a:solidFill>
                  <a:srgbClr val="7DC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优势三</a:t>
            </a:r>
            <a:endParaRPr lang="zh-CN" altLang="zh-CN">
              <a:ea typeface="宋体" panose="02010600030101010101" pitchFamily="2" charset="-122"/>
            </a:endParaRPr>
          </a:p>
        </p:txBody>
      </p:sp>
      <p:sp>
        <p:nvSpPr>
          <p:cNvPr id="27655" name="Here is the text description"/>
          <p:cNvSpPr>
            <a:spLocks noChangeArrowheads="1"/>
          </p:cNvSpPr>
          <p:nvPr/>
        </p:nvSpPr>
        <p:spPr bwMode="auto">
          <a:xfrm>
            <a:off x="13490575" y="4800599"/>
            <a:ext cx="2965450" cy="1582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</a:pPr>
            <a:r>
              <a:rPr lang="zh-CN" altLang="en-US">
                <a:latin typeface="ATEC FONT 2" charset="0"/>
                <a:ea typeface="宋体" panose="02010600030101010101" pitchFamily="2" charset="-122"/>
                <a:sym typeface="ATEC FONT 2" charset="0"/>
              </a:rPr>
              <a:t>控制模型数量的情况下保证异构性足够大</a:t>
            </a:r>
          </a:p>
        </p:txBody>
      </p:sp>
      <p:sp>
        <p:nvSpPr>
          <p:cNvPr id="27656" name="优势四"/>
          <p:cNvSpPr>
            <a:spLocks noChangeArrowheads="1"/>
          </p:cNvSpPr>
          <p:nvPr/>
        </p:nvSpPr>
        <p:spPr bwMode="auto">
          <a:xfrm>
            <a:off x="19975513" y="4130675"/>
            <a:ext cx="1528762" cy="669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  <a:spcBef>
                <a:spcPts val="3000"/>
              </a:spcBef>
            </a:pPr>
            <a:r>
              <a:rPr lang="zh-CN" altLang="zh-CN" sz="3600" b="0">
                <a:solidFill>
                  <a:srgbClr val="7DC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优势四</a:t>
            </a:r>
            <a:endParaRPr lang="zh-CN" altLang="zh-CN">
              <a:ea typeface="宋体" panose="02010600030101010101" pitchFamily="2" charset="-122"/>
            </a:endParaRPr>
          </a:p>
        </p:txBody>
      </p:sp>
      <p:sp>
        <p:nvSpPr>
          <p:cNvPr id="27657" name="Here is the text description"/>
          <p:cNvSpPr>
            <a:spLocks noChangeArrowheads="1"/>
          </p:cNvSpPr>
          <p:nvPr/>
        </p:nvSpPr>
        <p:spPr bwMode="auto">
          <a:xfrm>
            <a:off x="19259550" y="4800600"/>
            <a:ext cx="2962275" cy="1582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</a:pPr>
            <a:r>
              <a:rPr lang="zh-CN" altLang="en-US">
                <a:latin typeface="ATEC FONT 2" charset="0"/>
                <a:ea typeface="宋体" panose="02010600030101010101" pitchFamily="2" charset="-122"/>
                <a:sym typeface="ATEC FONT 2" charset="0"/>
              </a:rPr>
              <a:t>融合方案针对评价指标设计，鲁棒性优秀</a:t>
            </a:r>
          </a:p>
        </p:txBody>
      </p:sp>
      <p:sp>
        <p:nvSpPr>
          <p:cNvPr id="27658" name="优势一"/>
          <p:cNvSpPr>
            <a:spLocks noChangeArrowheads="1"/>
          </p:cNvSpPr>
          <p:nvPr/>
        </p:nvSpPr>
        <p:spPr bwMode="auto">
          <a:xfrm>
            <a:off x="2705100" y="7150100"/>
            <a:ext cx="1473200" cy="70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  <a:spcBef>
                <a:spcPts val="3000"/>
              </a:spcBef>
            </a:pPr>
            <a:r>
              <a:rPr lang="zh-CN" altLang="en-US" sz="3600" b="0">
                <a:solidFill>
                  <a:srgbClr val="7DC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不足一</a:t>
            </a:r>
            <a:endParaRPr lang="zh-CN" altLang="en-US"/>
          </a:p>
        </p:txBody>
      </p:sp>
      <p:sp>
        <p:nvSpPr>
          <p:cNvPr id="27659" name="Here is the text description"/>
          <p:cNvSpPr>
            <a:spLocks noChangeArrowheads="1"/>
          </p:cNvSpPr>
          <p:nvPr/>
        </p:nvSpPr>
        <p:spPr bwMode="auto">
          <a:xfrm>
            <a:off x="1957388" y="7729379"/>
            <a:ext cx="2967037" cy="21339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</a:pPr>
            <a:r>
              <a:rPr lang="zh-CN" altLang="en-US">
                <a:ea typeface="宋体" panose="02010600030101010101" pitchFamily="2" charset="-122"/>
              </a:rPr>
              <a:t>文本预处理可以更加完善，比如错别</a:t>
            </a:r>
            <a:r>
              <a:rPr lang="zh-CN" altLang="en-US" smtClean="0">
                <a:ea typeface="宋体" panose="02010600030101010101" pitchFamily="2" charset="-122"/>
              </a:rPr>
              <a:t>字修正以</a:t>
            </a:r>
            <a:r>
              <a:rPr lang="zh-CN" altLang="en-US">
                <a:ea typeface="宋体" panose="02010600030101010101" pitchFamily="2" charset="-122"/>
              </a:rPr>
              <a:t>及简繁</a:t>
            </a:r>
            <a:r>
              <a:rPr lang="zh-CN" altLang="en-US" smtClean="0">
                <a:ea typeface="宋体" panose="02010600030101010101" pitchFamily="2" charset="-122"/>
              </a:rPr>
              <a:t>字转换</a:t>
            </a:r>
            <a:endParaRPr lang="zh-CN" altLang="en-US">
              <a:ea typeface="宋体" panose="02010600030101010101" pitchFamily="2" charset="-122"/>
            </a:endParaRPr>
          </a:p>
        </p:txBody>
      </p:sp>
      <p:sp>
        <p:nvSpPr>
          <p:cNvPr id="27660" name="优势二"/>
          <p:cNvSpPr>
            <a:spLocks noChangeArrowheads="1"/>
          </p:cNvSpPr>
          <p:nvPr/>
        </p:nvSpPr>
        <p:spPr bwMode="auto">
          <a:xfrm>
            <a:off x="8470900" y="7150100"/>
            <a:ext cx="1473200" cy="704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  <a:spcBef>
                <a:spcPts val="3000"/>
              </a:spcBef>
            </a:pPr>
            <a:r>
              <a:rPr lang="zh-CN" altLang="en-US" sz="3600" b="0">
                <a:solidFill>
                  <a:srgbClr val="7DC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不足二</a:t>
            </a:r>
            <a:endParaRPr lang="zh-CN" altLang="en-US"/>
          </a:p>
        </p:txBody>
      </p:sp>
      <p:sp>
        <p:nvSpPr>
          <p:cNvPr id="27661" name="Here is the text description"/>
          <p:cNvSpPr>
            <a:spLocks noChangeArrowheads="1"/>
          </p:cNvSpPr>
          <p:nvPr/>
        </p:nvSpPr>
        <p:spPr bwMode="auto">
          <a:xfrm>
            <a:off x="7769225" y="7740650"/>
            <a:ext cx="2965450" cy="160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</a:pPr>
            <a:r>
              <a:rPr lang="zh-CN" altLang="en-US">
                <a:ea typeface="宋体" panose="02010600030101010101" pitchFamily="2" charset="-122"/>
              </a:rPr>
              <a:t>BiMPM及ESIM过拟合较严重，还有改进空间</a:t>
            </a:r>
          </a:p>
        </p:txBody>
      </p:sp>
      <p:sp>
        <p:nvSpPr>
          <p:cNvPr id="15" name="优势二"/>
          <p:cNvSpPr>
            <a:spLocks noChangeArrowheads="1"/>
          </p:cNvSpPr>
          <p:nvPr/>
        </p:nvSpPr>
        <p:spPr bwMode="auto">
          <a:xfrm>
            <a:off x="14229506" y="7150100"/>
            <a:ext cx="1487588" cy="6685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  <a:spcBef>
                <a:spcPts val="3000"/>
              </a:spcBef>
            </a:pPr>
            <a:r>
              <a:rPr lang="zh-CN" altLang="en-US" sz="3600" b="0">
                <a:solidFill>
                  <a:srgbClr val="7DC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不</a:t>
            </a:r>
            <a:r>
              <a:rPr lang="zh-CN" altLang="en-US" sz="3600" b="0" smtClean="0">
                <a:solidFill>
                  <a:srgbClr val="7DC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足</a:t>
            </a:r>
            <a:r>
              <a:rPr lang="zh-CN" altLang="en-US" sz="3600" b="0">
                <a:solidFill>
                  <a:srgbClr val="7DC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三</a:t>
            </a:r>
            <a:endParaRPr lang="zh-CN" altLang="en-US"/>
          </a:p>
        </p:txBody>
      </p:sp>
      <p:sp>
        <p:nvSpPr>
          <p:cNvPr id="16" name="Here is the text description"/>
          <p:cNvSpPr>
            <a:spLocks noChangeArrowheads="1"/>
          </p:cNvSpPr>
          <p:nvPr/>
        </p:nvSpPr>
        <p:spPr bwMode="auto">
          <a:xfrm>
            <a:off x="13579475" y="7854950"/>
            <a:ext cx="2965450" cy="21339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pPr eaLnBrk="1">
              <a:lnSpc>
                <a:spcPct val="110000"/>
              </a:lnSpc>
            </a:pPr>
            <a:r>
              <a:rPr lang="zh-CN" altLang="en-US" smtClean="0">
                <a:ea typeface="宋体" panose="02010600030101010101" pitchFamily="2" charset="-122"/>
              </a:rPr>
              <a:t>对</a:t>
            </a:r>
            <a:r>
              <a:rPr lang="en-US" altLang="zh-CN" smtClean="0">
                <a:ea typeface="宋体" panose="02010600030101010101" pitchFamily="2" charset="-122"/>
              </a:rPr>
              <a:t>PAI</a:t>
            </a:r>
            <a:r>
              <a:rPr lang="zh-CN" altLang="en-US" smtClean="0">
                <a:ea typeface="宋体" panose="02010600030101010101" pitchFamily="2" charset="-122"/>
              </a:rPr>
              <a:t>平台的不熟悉，还有很多组件和模型未进行探索。</a:t>
            </a:r>
            <a:endParaRPr lang="zh-CN" altLang="en-US">
              <a:ea typeface="宋体" panose="02010600030101010101" pitchFamily="2" charset="-122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26677" y="3868615"/>
            <a:ext cx="12819185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latin typeface="宋体" panose="02010600030101010101" pitchFamily="2" charset="-122"/>
              </a:rPr>
              <a:t>使用</a:t>
            </a:r>
            <a:r>
              <a:rPr lang="zh-CN" altLang="en-US" sz="4000" dirty="0">
                <a:latin typeface="宋体" panose="02010600030101010101" pitchFamily="2" charset="-122"/>
              </a:rPr>
              <a:t>更大的中文语料训练词</a:t>
            </a:r>
            <a:r>
              <a:rPr lang="zh-CN" altLang="en-US" sz="4000" smtClean="0">
                <a:latin typeface="宋体" panose="02010600030101010101" pitchFamily="2" charset="-122"/>
              </a:rPr>
              <a:t>向量</a:t>
            </a:r>
            <a:endParaRPr lang="en-US" altLang="zh-CN" sz="4000" smtClean="0">
              <a:latin typeface="宋体" panose="02010600030101010101" pitchFamily="2" charset="-122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en-US" altLang="zh-CN" sz="4000" dirty="0" smtClean="0">
              <a:latin typeface="宋体" panose="02010600030101010101" pitchFamily="2" charset="-122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latin typeface="宋体" panose="02010600030101010101" pitchFamily="2" charset="-122"/>
              </a:rPr>
              <a:t>利用</a:t>
            </a:r>
            <a:r>
              <a:rPr lang="zh-CN" altLang="en-US" sz="4000" dirty="0">
                <a:latin typeface="宋体" panose="02010600030101010101" pitchFamily="2" charset="-122"/>
              </a:rPr>
              <a:t>拼音的</a:t>
            </a:r>
            <a:r>
              <a:rPr lang="en-US" altLang="zh-CN" sz="4000" dirty="0">
                <a:latin typeface="宋体" panose="02010600030101010101" pitchFamily="2" charset="-122"/>
              </a:rPr>
              <a:t>embedding</a:t>
            </a:r>
            <a:r>
              <a:rPr lang="zh-CN" altLang="en-US" sz="4000" dirty="0" smtClean="0">
                <a:latin typeface="宋体" panose="02010600030101010101" pitchFamily="2" charset="-122"/>
              </a:rPr>
              <a:t>辅助纠正错</a:t>
            </a:r>
            <a:r>
              <a:rPr lang="zh-CN" altLang="en-US" sz="4000" smtClean="0">
                <a:latin typeface="宋体" panose="02010600030101010101" pitchFamily="2" charset="-122"/>
              </a:rPr>
              <a:t>别字与</a:t>
            </a:r>
            <a:r>
              <a:rPr lang="zh-CN" altLang="en-US" sz="4000">
                <a:latin typeface="宋体" panose="02010600030101010101" pitchFamily="2" charset="-122"/>
              </a:rPr>
              <a:t>繁体转简</a:t>
            </a:r>
            <a:r>
              <a:rPr lang="zh-CN" altLang="en-US" sz="4000" smtClean="0">
                <a:latin typeface="宋体" panose="02010600030101010101" pitchFamily="2" charset="-122"/>
              </a:rPr>
              <a:t>体</a:t>
            </a:r>
            <a:endParaRPr lang="en-US" altLang="zh-CN" sz="4000" smtClean="0">
              <a:latin typeface="宋体" panose="02010600030101010101" pitchFamily="2" charset="-122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en-US" altLang="zh-CN" sz="4000" dirty="0" smtClean="0">
              <a:latin typeface="宋体" panose="02010600030101010101" pitchFamily="2" charset="-122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en-US" altLang="zh-CN" sz="4000" dirty="0" smtClean="0">
                <a:latin typeface="宋体" panose="02010600030101010101" pitchFamily="2" charset="-122"/>
              </a:rPr>
              <a:t>query</a:t>
            </a:r>
            <a:r>
              <a:rPr lang="zh-CN" altLang="en-US" sz="4000" dirty="0" smtClean="0">
                <a:latin typeface="宋体" panose="02010600030101010101" pitchFamily="2" charset="-122"/>
              </a:rPr>
              <a:t>的词法（词性与实体等）</a:t>
            </a:r>
            <a:r>
              <a:rPr lang="zh-CN" altLang="en-US" sz="4000" smtClean="0">
                <a:latin typeface="宋体" panose="02010600030101010101" pitchFamily="2" charset="-122"/>
              </a:rPr>
              <a:t>分析</a:t>
            </a:r>
            <a:endParaRPr lang="en-US" altLang="zh-CN" sz="4000" smtClean="0">
              <a:latin typeface="宋体" panose="02010600030101010101" pitchFamily="2" charset="-122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en-US" altLang="zh-CN" sz="4000" dirty="0" smtClean="0">
              <a:latin typeface="宋体" panose="02010600030101010101" pitchFamily="2" charset="-122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zh-CN" altLang="en-US" sz="4000" smtClean="0">
                <a:latin typeface="宋体" panose="02010600030101010101" pitchFamily="2" charset="-122"/>
              </a:rPr>
              <a:t>文本</a:t>
            </a:r>
            <a:r>
              <a:rPr lang="zh-CN" altLang="en-US" sz="4000">
                <a:latin typeface="宋体" panose="02010600030101010101" pitchFamily="2" charset="-122"/>
              </a:rPr>
              <a:t>规则</a:t>
            </a:r>
            <a:r>
              <a:rPr lang="zh-CN" altLang="en-US" sz="4000" smtClean="0">
                <a:latin typeface="宋体" panose="02010600030101010101" pitchFamily="2" charset="-122"/>
              </a:rPr>
              <a:t>特</a:t>
            </a:r>
            <a:r>
              <a:rPr lang="zh-CN" altLang="en-US" sz="4000" dirty="0" smtClean="0">
                <a:latin typeface="宋体" panose="02010600030101010101" pitchFamily="2" charset="-122"/>
              </a:rPr>
              <a:t>征</a:t>
            </a:r>
            <a:r>
              <a:rPr lang="zh-CN" altLang="en-US" sz="4000" smtClean="0">
                <a:latin typeface="宋体" panose="02010600030101010101" pitchFamily="2" charset="-122"/>
              </a:rPr>
              <a:t>工程</a:t>
            </a:r>
            <a:endParaRPr lang="en-US" altLang="zh-CN" sz="4000" smtClean="0">
              <a:latin typeface="宋体" panose="02010600030101010101" pitchFamily="2" charset="-122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en-US" altLang="zh-CN" sz="4000" dirty="0" smtClean="0">
              <a:latin typeface="宋体" panose="02010600030101010101" pitchFamily="2" charset="-122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zh-CN" altLang="en-US" sz="4000" dirty="0" smtClean="0">
                <a:latin typeface="宋体" panose="02010600030101010101" pitchFamily="2" charset="-122"/>
              </a:rPr>
              <a:t>尝试更多</a:t>
            </a:r>
            <a:r>
              <a:rPr lang="zh-CN" altLang="en-US" sz="4000" smtClean="0">
                <a:latin typeface="宋体" panose="02010600030101010101" pitchFamily="2" charset="-122"/>
              </a:rPr>
              <a:t>模型</a:t>
            </a:r>
            <a:endParaRPr lang="en-US" altLang="zh-CN" sz="4000" smtClean="0">
              <a:latin typeface="宋体" panose="02010600030101010101" pitchFamily="2" charset="-122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endParaRPr lang="en-US" altLang="zh-CN" sz="4000" smtClean="0">
              <a:latin typeface="宋体" panose="02010600030101010101" pitchFamily="2" charset="-122"/>
            </a:endParaRPr>
          </a:p>
          <a:p>
            <a:pPr marL="571500" indent="-571500" algn="l">
              <a:buFont typeface="Wingdings" panose="05000000000000000000" pitchFamily="2" charset="2"/>
              <a:buChar char="Ø"/>
            </a:pPr>
            <a:r>
              <a:rPr lang="zh-CN" altLang="en-US" sz="4000">
                <a:latin typeface="宋体" panose="02010600030101010101" pitchFamily="2" charset="-122"/>
              </a:rPr>
              <a:t>句</a:t>
            </a:r>
            <a:r>
              <a:rPr lang="zh-CN" altLang="en-US" sz="4000" smtClean="0">
                <a:latin typeface="宋体" panose="02010600030101010101" pitchFamily="2" charset="-122"/>
              </a:rPr>
              <a:t>子之间相似度图关系构建</a:t>
            </a:r>
            <a:endParaRPr lang="zh-CN" altLang="en-US" sz="4000" dirty="0">
              <a:latin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47446" y="1899139"/>
            <a:ext cx="78954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latin typeface="宋体" panose="02010600030101010101" pitchFamily="2" charset="-122"/>
              </a:rPr>
              <a:t>可以尝试的提升</a:t>
            </a:r>
            <a:r>
              <a:rPr lang="zh-CN" altLang="en-US" sz="6000" dirty="0" smtClean="0">
                <a:latin typeface="宋体" panose="02010600030101010101" pitchFamily="2" charset="-122"/>
              </a:rPr>
              <a:t>点</a:t>
            </a:r>
            <a:endParaRPr lang="en-US" altLang="zh-CN" sz="6000" dirty="0">
              <a:latin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6062660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2D2F3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24379237" cy="1371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5" name="图片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2538" y="5426075"/>
            <a:ext cx="8229600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xmlns:p14="http://schemas.microsoft.com/office/powerpoint/2010/main" spd="slow">
    <p:randomBar dir="vert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24379237" cy="1371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文本框 1"/>
          <p:cNvSpPr>
            <a:spLocks noChangeArrowheads="1"/>
          </p:cNvSpPr>
          <p:nvPr/>
        </p:nvSpPr>
        <p:spPr bwMode="auto">
          <a:xfrm>
            <a:off x="6975475" y="5521086"/>
            <a:ext cx="9199563" cy="1165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7200" b="0">
                <a:solidFill>
                  <a:schemeClr val="bg1"/>
                </a:solidFill>
                <a:latin typeface="+mn-ea"/>
                <a:ea typeface="+mn-ea"/>
                <a:sym typeface="FZLanTingHeiS-R-GB" charset="-122"/>
              </a:rPr>
              <a:t> </a:t>
            </a:r>
            <a:r>
              <a:rPr lang="zh-CN" altLang="en-US" sz="7200">
                <a:solidFill>
                  <a:schemeClr val="bg1"/>
                </a:solidFill>
                <a:latin typeface="+mn-ea"/>
                <a:ea typeface="+mn-ea"/>
                <a:sym typeface="FZLanTingHeiS-R-GB" charset="-122"/>
              </a:rPr>
              <a:t>题目分析</a:t>
            </a:r>
          </a:p>
        </p:txBody>
      </p:sp>
    </p:spTree>
    <p:extLst>
      <p:ext uri="{BB962C8B-B14F-4D97-AF65-F5344CB8AC3E}">
        <p14:creationId xmlns:p14="http://schemas.microsoft.com/office/powerpoint/2010/main" val="35782009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文本框 3"/>
          <p:cNvSpPr>
            <a:spLocks noChangeArrowheads="1"/>
          </p:cNvSpPr>
          <p:nvPr/>
        </p:nvSpPr>
        <p:spPr bwMode="auto">
          <a:xfrm>
            <a:off x="5006975" y="4089400"/>
            <a:ext cx="14190663" cy="1371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zh-CN" altLang="en-US" sz="4200" dirty="0">
                <a:solidFill>
                  <a:schemeClr val="tx1"/>
                </a:solidFill>
                <a:latin typeface="宋体" panose="02010600030101010101" pitchFamily="2" charset="-122"/>
                <a:sym typeface="DengXian" charset="-122"/>
              </a:rPr>
              <a:t>问题：给定两个短文本，通过算法计算两个问题的相似度，进而判定两个问题是否在语义上一致。</a:t>
            </a:r>
          </a:p>
        </p:txBody>
      </p:sp>
      <p:graphicFrame>
        <p:nvGraphicFramePr>
          <p:cNvPr id="8195" name="Group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8880424"/>
              </p:ext>
            </p:extLst>
          </p:nvPr>
        </p:nvGraphicFramePr>
        <p:xfrm>
          <a:off x="7135813" y="6980238"/>
          <a:ext cx="9504362" cy="2286001"/>
        </p:xfrm>
        <a:graphic>
          <a:graphicData uri="http://schemas.openxmlformats.org/drawingml/2006/table">
            <a:tbl>
              <a:tblPr/>
              <a:tblGrid>
                <a:gridCol w="3136900">
                  <a:extLst>
                    <a:ext uri="{9D8B030D-6E8A-4147-A177-3AD203B41FA5}">
                      <a16:colId xmlns:a16="http://schemas.microsoft.com/office/drawing/2014/main" xmlns="" val="2596493431"/>
                    </a:ext>
                  </a:extLst>
                </a:gridCol>
                <a:gridCol w="3433762">
                  <a:extLst>
                    <a:ext uri="{9D8B030D-6E8A-4147-A177-3AD203B41FA5}">
                      <a16:colId xmlns:a16="http://schemas.microsoft.com/office/drawing/2014/main" xmlns="" val="1582592373"/>
                    </a:ext>
                  </a:extLst>
                </a:gridCol>
                <a:gridCol w="2933700">
                  <a:extLst>
                    <a:ext uri="{9D8B030D-6E8A-4147-A177-3AD203B41FA5}">
                      <a16:colId xmlns:a16="http://schemas.microsoft.com/office/drawing/2014/main" xmlns="" val="2259810215"/>
                    </a:ext>
                  </a:extLst>
                </a:gridCol>
              </a:tblGrid>
              <a:tr h="790575">
                <a:tc>
                  <a:txBody>
                    <a:bodyPr/>
                    <a:lstStyle>
                      <a:lvl1pPr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1pPr>
                      <a:lvl2pPr marL="457200" indent="-4572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2pPr>
                      <a:lvl3pPr marL="914400" indent="-9144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3pPr>
                      <a:lvl4pPr marL="1371600" indent="-13716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4pPr>
                      <a:lvl5pPr marL="1828800" indent="-18288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5pPr>
                      <a:lvl6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6pPr>
                      <a:lvl7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7pPr>
                      <a:lvl8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8pPr>
                      <a:lvl9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9pPr>
                    </a:lstStyle>
                    <a:p>
                      <a:pPr marL="0" marR="0" lvl="0" indent="0" algn="ctr" defTabSz="825500" rtl="0" eaLnBrk="1" fontAlgn="base" latinLnBrk="1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3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阶段</a:t>
                      </a:r>
                    </a:p>
                  </a:txBody>
                  <a:tcPr marL="106021" marR="106021" marT="53010" marB="53010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1pPr>
                      <a:lvl2pPr marL="457200" indent="-4572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2pPr>
                      <a:lvl3pPr marL="914400" indent="-9144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3pPr>
                      <a:lvl4pPr marL="1371600" indent="-13716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4pPr>
                      <a:lvl5pPr marL="1828800" indent="-18288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5pPr>
                      <a:lvl6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6pPr>
                      <a:lvl7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7pPr>
                      <a:lvl8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8pPr>
                      <a:lvl9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9pPr>
                    </a:lstStyle>
                    <a:p>
                      <a:pPr marL="0" marR="0" lvl="0" indent="0" algn="ctr" defTabSz="825500" rtl="0" eaLnBrk="1" fontAlgn="base" latinLnBrk="1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3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训练集</a:t>
                      </a:r>
                    </a:p>
                  </a:txBody>
                  <a:tcPr marL="106021" marR="106021" marT="53010" marB="53010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1pPr>
                      <a:lvl2pPr marL="457200" indent="-4572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2pPr>
                      <a:lvl3pPr marL="914400" indent="-9144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3pPr>
                      <a:lvl4pPr marL="1371600" indent="-13716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4pPr>
                      <a:lvl5pPr marL="1828800" indent="-18288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5pPr>
                      <a:lvl6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6pPr>
                      <a:lvl7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7pPr>
                      <a:lvl8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8pPr>
                      <a:lvl9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9pPr>
                    </a:lstStyle>
                    <a:p>
                      <a:pPr marL="0" marR="0" lvl="0" indent="0" algn="ctr" defTabSz="825500" rtl="0" eaLnBrk="1" fontAlgn="base" latinLnBrk="1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3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测试集</a:t>
                      </a:r>
                    </a:p>
                  </a:txBody>
                  <a:tcPr marL="106021" marR="106021" marT="53010" marB="53010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4188456028"/>
                  </a:ext>
                </a:extLst>
              </a:tr>
              <a:tr h="747713">
                <a:tc>
                  <a:txBody>
                    <a:bodyPr/>
                    <a:lstStyle>
                      <a:lvl1pPr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1pPr>
                      <a:lvl2pPr marL="457200" indent="-4572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2pPr>
                      <a:lvl3pPr marL="914400" indent="-9144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3pPr>
                      <a:lvl4pPr marL="1371600" indent="-13716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4pPr>
                      <a:lvl5pPr marL="1828800" indent="-18288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5pPr>
                      <a:lvl6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6pPr>
                      <a:lvl7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7pPr>
                      <a:lvl8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8pPr>
                      <a:lvl9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9pPr>
                    </a:lstStyle>
                    <a:p>
                      <a:pPr marL="0" marR="0" lvl="0" indent="0" algn="ctr" defTabSz="825500" rtl="0" eaLnBrk="1" fontAlgn="base" latinLnBrk="1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3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初赛</a:t>
                      </a:r>
                    </a:p>
                  </a:txBody>
                  <a:tcPr marL="106021" marR="106021" marT="53010" marB="53010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2">
                  <a:txBody>
                    <a:bodyPr/>
                    <a:lstStyle>
                      <a:lvl1pPr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1pPr>
                      <a:lvl2pPr marL="457200" indent="-4572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2pPr>
                      <a:lvl3pPr marL="914400" indent="-9144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3pPr>
                      <a:lvl4pPr marL="1371600" indent="-13716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4pPr>
                      <a:lvl5pPr marL="1828800" indent="-18288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5pPr>
                      <a:lvl6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6pPr>
                      <a:lvl7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7pPr>
                      <a:lvl8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8pPr>
                      <a:lvl9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9pPr>
                    </a:lstStyle>
                    <a:p>
                      <a:pPr marL="0" marR="0" lvl="0" indent="0" algn="ctr" defTabSz="825500" rtl="0" eaLnBrk="1" fontAlgn="base" latinLnBrk="1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en-US" sz="3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49</a:t>
                      </a:r>
                      <a:r>
                        <a:rPr kumimoji="0" lang="en-US" altLang="zh-CN" sz="3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w(</a:t>
                      </a:r>
                      <a:r>
                        <a:rPr kumimoji="0" lang="zh-CN" altLang="en-US" sz="3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39</a:t>
                      </a:r>
                      <a:r>
                        <a:rPr kumimoji="0" lang="en-US" altLang="zh-CN" sz="3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w+, 1</a:t>
                      </a:r>
                      <a:r>
                        <a:rPr kumimoji="0" lang="zh-CN" altLang="en-US" sz="3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0</a:t>
                      </a:r>
                      <a:r>
                        <a:rPr kumimoji="0" lang="en-US" altLang="zh-CN" sz="3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w</a:t>
                      </a:r>
                      <a:r>
                        <a:rPr kumimoji="0" lang="zh-CN" altLang="en-US" sz="3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+</a:t>
                      </a:r>
                      <a:r>
                        <a:rPr kumimoji="0" lang="en-US" altLang="zh-CN" sz="3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)</a:t>
                      </a:r>
                    </a:p>
                  </a:txBody>
                  <a:tcPr marL="106021" marR="106021" marT="53010" marB="53010" anchor="ctr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1pPr>
                      <a:lvl2pPr marL="457200" indent="-4572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2pPr>
                      <a:lvl3pPr marL="914400" indent="-9144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3pPr>
                      <a:lvl4pPr marL="1371600" indent="-13716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4pPr>
                      <a:lvl5pPr marL="1828800" indent="-18288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5pPr>
                      <a:lvl6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6pPr>
                      <a:lvl7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7pPr>
                      <a:lvl8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8pPr>
                      <a:lvl9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9pPr>
                    </a:lstStyle>
                    <a:p>
                      <a:pPr marL="0" marR="0" lvl="0" indent="0" algn="ctr" defTabSz="825500" rtl="0" eaLnBrk="1" fontAlgn="base" latinLnBrk="1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3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测试集(1w)</a:t>
                      </a:r>
                    </a:p>
                  </a:txBody>
                  <a:tcPr marL="106021" marR="106021" marT="53010" marB="53010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353217705"/>
                  </a:ext>
                </a:extLst>
              </a:tr>
              <a:tr h="747713">
                <a:tc>
                  <a:txBody>
                    <a:bodyPr/>
                    <a:lstStyle>
                      <a:lvl1pPr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1pPr>
                      <a:lvl2pPr marL="457200" indent="-4572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2pPr>
                      <a:lvl3pPr marL="914400" indent="-9144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3pPr>
                      <a:lvl4pPr marL="1371600" indent="-13716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4pPr>
                      <a:lvl5pPr marL="1828800" indent="-18288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5pPr>
                      <a:lvl6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6pPr>
                      <a:lvl7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7pPr>
                      <a:lvl8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8pPr>
                      <a:lvl9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9pPr>
                    </a:lstStyle>
                    <a:p>
                      <a:pPr marL="0" marR="0" lvl="0" indent="0" algn="ctr" defTabSz="825500" rtl="0" eaLnBrk="1" fontAlgn="base" latinLnBrk="1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zh-CN" altLang="zh-CN" sz="34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复赛</a:t>
                      </a:r>
                    </a:p>
                  </a:txBody>
                  <a:tcPr marL="106021" marR="106021" marT="53010" marB="53010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>
                      <a:lvl1pPr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1pPr>
                      <a:lvl2pPr marL="457200" indent="-4572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2pPr>
                      <a:lvl3pPr marL="914400" indent="-9144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3pPr>
                      <a:lvl4pPr marL="1371600" indent="-13716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4pPr>
                      <a:lvl5pPr marL="1828800" indent="-1828800" algn="l">
                        <a:lnSpc>
                          <a:spcPct val="110000"/>
                        </a:lnSpc>
                        <a:spcBef>
                          <a:spcPts val="5900"/>
                        </a:spcBef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5pPr>
                      <a:lvl6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6pPr>
                      <a:lvl7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7pPr>
                      <a:lvl8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8pPr>
                      <a:lvl9pPr indent="-1828800" defTabSz="825500" fontAlgn="base">
                        <a:lnSpc>
                          <a:spcPct val="110000"/>
                        </a:lnSpc>
                        <a:spcBef>
                          <a:spcPts val="5900"/>
                        </a:spcBef>
                        <a:spcAft>
                          <a:spcPct val="0"/>
                        </a:spcAft>
                        <a:defRPr sz="3400">
                          <a:solidFill>
                            <a:srgbClr val="FFFFFF"/>
                          </a:solidFill>
                          <a:latin typeface="FZLanTingHeiS-M-GB" charset="-122"/>
                          <a:ea typeface="FZLanTingHeiS-M-GB" charset="-122"/>
                          <a:sym typeface="FZLanTingHeiS-M-GB" charset="-122"/>
                        </a:defRPr>
                      </a:lvl9pPr>
                    </a:lstStyle>
                    <a:p>
                      <a:pPr marL="0" marR="0" lvl="0" indent="0" algn="ctr" defTabSz="825500" rtl="0" eaLnBrk="1" fontAlgn="base" latinLnBrk="1" hangingPunct="1">
                        <a:lnSpc>
                          <a:spcPct val="100000"/>
                        </a:lnSpc>
                        <a:spcBef>
                          <a:spcPts val="1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zh-CN" sz="34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测试集</a:t>
                      </a:r>
                      <a:r>
                        <a:rPr kumimoji="0" lang="en-US" altLang="zh-CN" sz="3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  <a:sym typeface="微软雅黑" panose="020B0503020204020204" pitchFamily="34" charset="-122"/>
                        </a:rPr>
                        <a:t>(1w)</a:t>
                      </a:r>
                    </a:p>
                  </a:txBody>
                  <a:tcPr marL="106021" marR="106021" marT="53010" marB="53010" horzOverflow="overflow">
                    <a:lnL cap="flat">
                      <a:noFill/>
                    </a:lnL>
                    <a:lnR cap="flat">
                      <a:noFill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7729859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790992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长度分布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56938" y="3302000"/>
            <a:ext cx="11190287" cy="792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219" name="Text Box 8"/>
          <p:cNvSpPr>
            <a:spLocks noChangeArrowheads="1"/>
          </p:cNvSpPr>
          <p:nvPr/>
        </p:nvSpPr>
        <p:spPr bwMode="auto">
          <a:xfrm>
            <a:off x="830263" y="3302000"/>
            <a:ext cx="9652000" cy="2044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数据未脱敏，特征工程空间很大。</a:t>
            </a:r>
          </a:p>
          <a:p>
            <a:pPr algn="l"/>
            <a:r>
              <a:rPr lang="zh-CN" altLang="en-US" sz="3200" b="0" i="1" dirty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  </a:t>
            </a:r>
            <a:r>
              <a:rPr lang="zh-CN" altLang="en-US" sz="3200" b="0" i="1" dirty="0">
                <a:solidFill>
                  <a:schemeClr val="bg1"/>
                </a:solidFill>
                <a:latin typeface="Arial" panose="020B0604020202020204" pitchFamily="34" charset="0"/>
                <a:sym typeface="DengXian" charset="-122"/>
              </a:rPr>
              <a:t>——人工词库、除了词与字外构建按词堆叠的字序列</a:t>
            </a:r>
          </a:p>
          <a:p>
            <a:pPr algn="l"/>
            <a:r>
              <a:rPr lang="zh-CN" altLang="en-US" sz="3200" b="0" i="1" dirty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  </a:t>
            </a:r>
            <a:endParaRPr lang="zh-CN" altLang="en-US" sz="3200" i="1" dirty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</p:txBody>
      </p:sp>
      <p:sp>
        <p:nvSpPr>
          <p:cNvPr id="9220" name="Text Box 8"/>
          <p:cNvSpPr>
            <a:spLocks noChangeArrowheads="1"/>
          </p:cNvSpPr>
          <p:nvPr/>
        </p:nvSpPr>
        <p:spPr bwMode="auto">
          <a:xfrm>
            <a:off x="1084263" y="9658350"/>
            <a:ext cx="9525000" cy="2044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 algn="l"/>
            <a:endParaRPr lang="zh-CN" altLang="en-US" sz="3200" b="0" i="1" dirty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训练集数据量丰富，不需要做增强。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r>
              <a:rPr lang="zh-CN" altLang="en-US" sz="3200" b="0" i="1" dirty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  </a:t>
            </a:r>
            <a:endParaRPr lang="zh-CN" altLang="en-US" sz="3200" i="1" dirty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</p:txBody>
      </p:sp>
      <p:sp>
        <p:nvSpPr>
          <p:cNvPr id="9221" name="Text Box 8"/>
          <p:cNvSpPr>
            <a:spLocks noChangeArrowheads="1"/>
          </p:cNvSpPr>
          <p:nvPr/>
        </p:nvSpPr>
        <p:spPr bwMode="auto">
          <a:xfrm>
            <a:off x="957263" y="5622925"/>
            <a:ext cx="9652000" cy="2044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评价指标为F1。测试集量较小，稳定性第一。</a:t>
            </a:r>
          </a:p>
          <a:p>
            <a:pPr algn="l"/>
            <a:r>
              <a:rPr lang="zh-CN" altLang="en-US" sz="3200" b="0" i="1" dirty="0">
                <a:solidFill>
                  <a:schemeClr val="bg1"/>
                </a:solidFill>
                <a:latin typeface="Arial" panose="020B0604020202020204" pitchFamily="34" charset="0"/>
                <a:sym typeface="DengXian" charset="-122"/>
              </a:rPr>
              <a:t>  ——解决方案面向融合设计</a:t>
            </a:r>
          </a:p>
          <a:p>
            <a:pPr algn="l"/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sz="3200" i="1" dirty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</p:txBody>
      </p:sp>
      <p:sp>
        <p:nvSpPr>
          <p:cNvPr id="9222" name="Text Box 8"/>
          <p:cNvSpPr>
            <a:spLocks noChangeArrowheads="1"/>
          </p:cNvSpPr>
          <p:nvPr/>
        </p:nvSpPr>
        <p:spPr bwMode="auto">
          <a:xfrm>
            <a:off x="957263" y="6908800"/>
            <a:ext cx="9652000" cy="350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170" tIns="46990" rIns="90170" bIns="4699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zh-CN" altLang="en-US" sz="3200" b="0" i="1" dirty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zh-CN" altLang="en-US" sz="3200" dirty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</a:t>
            </a:r>
            <a:r>
              <a:rPr lang="zh-CN" altLang="en-US" sz="3200" dirty="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数据质量</a:t>
            </a:r>
            <a:r>
              <a:rPr lang="zh-CN" altLang="en-US" sz="3200" dirty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参差</a:t>
            </a:r>
            <a:r>
              <a:rPr lang="zh-CN" altLang="en-US" sz="3200" dirty="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不齐</a:t>
            </a:r>
            <a:r>
              <a:rPr lang="zh-CN" altLang="en-US" sz="3200" dirty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，需要对数据做区别对待。</a:t>
            </a:r>
          </a:p>
          <a:p>
            <a:pPr algn="l"/>
            <a:r>
              <a:rPr lang="zh-CN" altLang="en-US" sz="3200" b="0" i="1" dirty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 </a:t>
            </a:r>
            <a:r>
              <a:rPr lang="zh-CN" altLang="en-US" sz="3200" b="0" i="1" dirty="0">
                <a:solidFill>
                  <a:schemeClr val="bg1"/>
                </a:solidFill>
                <a:latin typeface="Arial" panose="020B0604020202020204" pitchFamily="34" charset="0"/>
                <a:sym typeface="DengXian" charset="-122"/>
              </a:rPr>
              <a:t>——初赛数据权重降低</a:t>
            </a:r>
          </a:p>
          <a:p>
            <a:pPr algn="l"/>
            <a:endParaRPr lang="zh-CN" altLang="en-US" sz="3200" b="0" i="1" dirty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endParaRPr lang="zh-CN" altLang="en-US" sz="3200" dirty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r>
              <a:rPr lang="zh-CN" altLang="en-US" sz="3200" b="0" i="1" dirty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  </a:t>
            </a:r>
            <a:endParaRPr lang="zh-CN" altLang="en-US" sz="3200" i="1" dirty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331761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9" grpId="0"/>
      <p:bldP spid="9220" grpId="0"/>
      <p:bldP spid="9221" grpId="0"/>
      <p:bldP spid="922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图片 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0"/>
            <a:ext cx="24379237" cy="13714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43" name="文本框 1"/>
          <p:cNvSpPr>
            <a:spLocks noChangeArrowheads="1"/>
          </p:cNvSpPr>
          <p:nvPr/>
        </p:nvSpPr>
        <p:spPr bwMode="auto">
          <a:xfrm>
            <a:off x="6975475" y="5521086"/>
            <a:ext cx="9199563" cy="11657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317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28575" tIns="28575" rIns="28575" bIns="28575" anchor="ctr">
            <a:spAutoFit/>
          </a:bodyPr>
          <a:lstStyle>
            <a:lvl1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1pPr>
            <a:lvl2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2pPr>
            <a:lvl3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3pPr>
            <a:lvl4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4pPr>
            <a:lvl5pPr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5pPr>
            <a:lvl6pPr marL="4572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6pPr>
            <a:lvl7pPr marL="9144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7pPr>
            <a:lvl8pPr marL="13716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8pPr>
            <a:lvl9pPr marL="1828800" indent="914400" algn="ctr" defTabSz="8255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3000" b="1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  <a:sym typeface="Helvetica Neue" charset="0"/>
              </a:defRPr>
            </a:lvl9pPr>
          </a:lstStyle>
          <a:p>
            <a:r>
              <a:rPr lang="zh-CN" altLang="en-US" sz="7200" b="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FZLanTingHeiS-R-GB" charset="-122"/>
              </a:rPr>
              <a:t> </a:t>
            </a:r>
            <a:r>
              <a:rPr lang="zh-CN" altLang="en-US" sz="72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  <a:sym typeface="FZLanTingHeiS-R-GB" charset="-122"/>
              </a:rPr>
              <a:t>特征提取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ext Box 8"/>
          <p:cNvSpPr>
            <a:spLocks noChangeArrowheads="1"/>
          </p:cNvSpPr>
          <p:nvPr/>
        </p:nvSpPr>
        <p:spPr bwMode="auto">
          <a:xfrm>
            <a:off x="1640566" y="3835400"/>
            <a:ext cx="20914633" cy="60016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zh-CN" altLang="en-US" sz="480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使用gensim重新训练词向量。</a:t>
            </a:r>
          </a:p>
          <a:p>
            <a:pPr marL="685800" indent="-685800" algn="l">
              <a:buFont typeface="Wingdings" panose="05000000000000000000" pitchFamily="2" charset="2"/>
              <a:buChar char="Ø"/>
            </a:pP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marL="685800" indent="-685800" algn="l">
              <a:buFont typeface="Wingdings" panose="05000000000000000000" pitchFamily="2" charset="2"/>
              <a:buChar char="Ø"/>
            </a:pP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marL="685800" indent="-685800" algn="l">
              <a:buFont typeface="Wingdings" panose="05000000000000000000" pitchFamily="2" charset="2"/>
              <a:buChar char="Ø"/>
            </a:pPr>
            <a:r>
              <a:rPr lang="zh-CN" altLang="en-US" sz="480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使用fasttext加笔画信息训练基于笔画gram的词向量</a:t>
            </a:r>
            <a:r>
              <a:rPr lang="zh-CN" altLang="en-US" sz="4800" smtClean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。</a:t>
            </a: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zh-CN" altLang="en-US" sz="48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97564" y="12141646"/>
            <a:ext cx="2345287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* </a:t>
            </a:r>
            <a:r>
              <a:rPr lang="en-US" altLang="zh-CN" b="0">
                <a:latin typeface="Times New Roman" panose="02020603050405020304" pitchFamily="18" charset="0"/>
                <a:cs typeface="Times New Roman" panose="02020603050405020304" pitchFamily="18" charset="0"/>
              </a:rPr>
              <a:t>Shaosheng </a:t>
            </a:r>
            <a:r>
              <a:rPr lang="en-US" altLang="zh-CN" b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Cao </a:t>
            </a:r>
            <a:r>
              <a:rPr lang="en-US" altLang="zh-CN" b="0">
                <a:latin typeface="Times New Roman" panose="02020603050405020304" pitchFamily="18" charset="0"/>
                <a:cs typeface="Times New Roman" panose="02020603050405020304" pitchFamily="18" charset="0"/>
              </a:rPr>
              <a:t>and Wei </a:t>
            </a:r>
            <a:r>
              <a:rPr lang="en-US" altLang="zh-CN" b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Lu </a:t>
            </a:r>
            <a:r>
              <a:rPr lang="en-US" altLang="zh-CN" b="0">
                <a:latin typeface="Times New Roman" panose="02020603050405020304" pitchFamily="18" charset="0"/>
                <a:cs typeface="Times New Roman" panose="02020603050405020304" pitchFamily="18" charset="0"/>
              </a:rPr>
              <a:t>and Jun </a:t>
            </a:r>
            <a:r>
              <a:rPr lang="en-US" altLang="zh-CN" b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Zhou </a:t>
            </a:r>
            <a:r>
              <a:rPr lang="en-US" altLang="zh-CN" b="0">
                <a:latin typeface="Times New Roman" panose="02020603050405020304" pitchFamily="18" charset="0"/>
                <a:cs typeface="Times New Roman" panose="02020603050405020304" pitchFamily="18" charset="0"/>
              </a:rPr>
              <a:t>and Xiaolong </a:t>
            </a:r>
            <a:r>
              <a:rPr lang="en-US" altLang="zh-CN" b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Li:</a:t>
            </a:r>
            <a:r>
              <a:rPr lang="en-US" altLang="zh-C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>
                <a:latin typeface="Times New Roman" panose="02020603050405020304" pitchFamily="18" charset="0"/>
                <a:cs typeface="Times New Roman" panose="02020603050405020304" pitchFamily="18" charset="0"/>
              </a:rPr>
              <a:t>cw2vec: Learning Chinese Word Embeddings with Stroke </a:t>
            </a:r>
            <a:r>
              <a:rPr lang="en-US" altLang="zh-CN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n-gram Information.</a:t>
            </a:r>
            <a:r>
              <a:rPr lang="en-US" altLang="zh-CN" b="0">
                <a:latin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笔画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3975" y="2009775"/>
            <a:ext cx="16656050" cy="9544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 Box 8"/>
          <p:cNvSpPr>
            <a:spLocks noChangeArrowheads="1"/>
          </p:cNvSpPr>
          <p:nvPr/>
        </p:nvSpPr>
        <p:spPr bwMode="auto">
          <a:xfrm>
            <a:off x="1612900" y="2411413"/>
            <a:ext cx="17186275" cy="734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/>
            <a:r>
              <a:rPr lang="zh-CN" altLang="en-US" sz="440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3类文本序列特征：分词后的词序列、分字后的字序列、分词后再分字形成的2D矩阵序列。</a:t>
            </a:r>
          </a:p>
          <a:p>
            <a:pPr algn="l"/>
            <a:endParaRPr lang="zh-CN" altLang="en-US" sz="440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algn="l"/>
            <a:r>
              <a:rPr lang="zh-CN" altLang="en-US" sz="440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	</a:t>
            </a:r>
          </a:p>
          <a:p>
            <a:pPr algn="l"/>
            <a:r>
              <a:rPr lang="zh-CN" altLang="en-US" sz="44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	</a:t>
            </a:r>
            <a:r>
              <a:rPr lang="en-US" altLang="zh-CN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"</a:t>
            </a:r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怎么更改花呗手机号码</a:t>
            </a:r>
            <a:r>
              <a:rPr lang="en-US" altLang="zh-CN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":</a:t>
            </a:r>
          </a:p>
          <a:p>
            <a:pPr algn="l"/>
            <a:endParaRPr lang="en-US" altLang="zh-CN" sz="3200" b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lvl="4" algn="l"/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	字扁平序列：[怎 么</a:t>
            </a:r>
            <a:r>
              <a:rPr lang="en-US" altLang="zh-CN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</a:t>
            </a:r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更 改</a:t>
            </a:r>
            <a:r>
              <a:rPr lang="en-US" altLang="zh-CN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</a:t>
            </a:r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花 呗</a:t>
            </a:r>
            <a:r>
              <a:rPr lang="en-US" altLang="zh-CN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</a:t>
            </a:r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手 机</a:t>
            </a:r>
            <a:r>
              <a:rPr lang="en-US" altLang="zh-CN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</a:t>
            </a:r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号 码]</a:t>
            </a:r>
          </a:p>
          <a:p>
            <a:pPr lvl="4" algn="l"/>
            <a:endParaRPr lang="en-US" altLang="zh-CN" sz="3200" b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lvl="4" algn="l"/>
            <a:endParaRPr lang="en-US" altLang="zh-CN" sz="3200" b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lvl="4" algn="l"/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	词序列：[怎么 更改 花呗</a:t>
            </a:r>
            <a:r>
              <a:rPr lang="en-US" altLang="zh-CN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</a:t>
            </a:r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手机</a:t>
            </a:r>
            <a:r>
              <a:rPr lang="en-US" altLang="zh-CN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</a:t>
            </a:r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号码]</a:t>
            </a:r>
          </a:p>
          <a:p>
            <a:pPr lvl="4" algn="l"/>
            <a:endParaRPr lang="zh-CN" altLang="en-US" sz="3200" b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lvl="4" algn="l"/>
            <a:endParaRPr lang="zh-CN" altLang="en-US" sz="3200" b="0">
              <a:solidFill>
                <a:schemeClr val="tx1"/>
              </a:solidFill>
              <a:latin typeface="Arial" panose="020B0604020202020204" pitchFamily="34" charset="0"/>
              <a:sym typeface="DengXian" charset="-122"/>
            </a:endParaRPr>
          </a:p>
          <a:p>
            <a:pPr lvl="4" algn="l"/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	字矩阵序列：[[怎 么] [更 改] [花 呗]</a:t>
            </a:r>
            <a:r>
              <a:rPr lang="en-US" altLang="zh-CN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</a:t>
            </a:r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[手 机]</a:t>
            </a:r>
            <a:r>
              <a:rPr lang="en-US" altLang="zh-CN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 </a:t>
            </a:r>
            <a:r>
              <a:rPr lang="zh-CN" altLang="en-US" sz="3200" b="0">
                <a:solidFill>
                  <a:schemeClr val="tx1"/>
                </a:solidFill>
                <a:latin typeface="Arial" panose="020B0604020202020204" pitchFamily="34" charset="0"/>
                <a:sym typeface="DengXian" charset="-122"/>
              </a:rPr>
              <a:t>[号 码]]</a:t>
            </a:r>
          </a:p>
        </p:txBody>
      </p:sp>
      <p:grpSp>
        <p:nvGrpSpPr>
          <p:cNvPr id="13315" name="Group 3"/>
          <p:cNvGrpSpPr>
            <a:grpSpLocks/>
          </p:cNvGrpSpPr>
          <p:nvPr/>
        </p:nvGrpSpPr>
        <p:grpSpPr bwMode="auto">
          <a:xfrm>
            <a:off x="5584825" y="8396288"/>
            <a:ext cx="5391150" cy="765175"/>
            <a:chOff x="0" y="0"/>
            <a:chExt cx="4880" cy="689"/>
          </a:xfrm>
        </p:grpSpPr>
        <p:sp>
          <p:nvSpPr>
            <p:cNvPr id="13316" name="双箭头 271"/>
            <p:cNvSpPr>
              <a:spLocks noChangeShapeType="1"/>
            </p:cNvSpPr>
            <p:nvPr/>
          </p:nvSpPr>
          <p:spPr bwMode="auto">
            <a:xfrm>
              <a:off x="0" y="19"/>
              <a:ext cx="315" cy="602"/>
            </a:xfrm>
            <a:prstGeom prst="line">
              <a:avLst/>
            </a:prstGeom>
            <a:noFill/>
            <a:ln w="9525" cap="flat" cmpd="sng">
              <a:solidFill>
                <a:srgbClr val="FF0000"/>
              </a:solidFill>
              <a:bevel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17" name="双箭头 271"/>
            <p:cNvSpPr>
              <a:spLocks noChangeShapeType="1"/>
            </p:cNvSpPr>
            <p:nvPr/>
          </p:nvSpPr>
          <p:spPr bwMode="auto">
            <a:xfrm>
              <a:off x="1103" y="27"/>
              <a:ext cx="315" cy="602"/>
            </a:xfrm>
            <a:prstGeom prst="line">
              <a:avLst/>
            </a:prstGeom>
            <a:noFill/>
            <a:ln w="9525" cap="flat" cmpd="sng">
              <a:solidFill>
                <a:srgbClr val="FF0000"/>
              </a:solidFill>
              <a:miter lim="800000"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18" name="双箭头 271"/>
            <p:cNvSpPr>
              <a:spLocks noChangeShapeType="1"/>
            </p:cNvSpPr>
            <p:nvPr/>
          </p:nvSpPr>
          <p:spPr bwMode="auto">
            <a:xfrm>
              <a:off x="1944" y="33"/>
              <a:ext cx="657" cy="657"/>
            </a:xfrm>
            <a:prstGeom prst="line">
              <a:avLst/>
            </a:prstGeom>
            <a:noFill/>
            <a:ln w="9525" cap="flat" cmpd="sng">
              <a:solidFill>
                <a:srgbClr val="FF0000"/>
              </a:solidFill>
              <a:miter lim="800000"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19" name="双箭头 271"/>
            <p:cNvSpPr>
              <a:spLocks noChangeShapeType="1"/>
            </p:cNvSpPr>
            <p:nvPr/>
          </p:nvSpPr>
          <p:spPr bwMode="auto">
            <a:xfrm>
              <a:off x="2775" y="0"/>
              <a:ext cx="997" cy="676"/>
            </a:xfrm>
            <a:prstGeom prst="line">
              <a:avLst/>
            </a:prstGeom>
            <a:noFill/>
            <a:ln w="9525" cap="flat" cmpd="sng">
              <a:solidFill>
                <a:srgbClr val="FF0000"/>
              </a:solidFill>
              <a:miter lim="800000"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3320" name="双箭头 271"/>
            <p:cNvSpPr>
              <a:spLocks noChangeShapeType="1"/>
            </p:cNvSpPr>
            <p:nvPr/>
          </p:nvSpPr>
          <p:spPr bwMode="auto">
            <a:xfrm>
              <a:off x="3798" y="20"/>
              <a:ext cx="1082" cy="657"/>
            </a:xfrm>
            <a:prstGeom prst="line">
              <a:avLst/>
            </a:prstGeom>
            <a:noFill/>
            <a:ln w="9525" cap="flat" cmpd="sng">
              <a:solidFill>
                <a:srgbClr val="FF0000"/>
              </a:solidFill>
              <a:miter lim="800000"/>
              <a:headEnd type="triangl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自定义设计方案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8255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3000" b="1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Helvetica Neue" charset="0"/>
            <a:ea typeface="宋体" panose="02010600030101010101" pitchFamily="2" charset="-122"/>
            <a:sym typeface="Helvetica Neue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8255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3000" b="1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Helvetica Neue" charset="0"/>
            <a:ea typeface="宋体" panose="02010600030101010101" pitchFamily="2" charset="-122"/>
            <a:sym typeface="Helvetica Neue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">
      <a:dk1>
        <a:srgbClr val="434343"/>
      </a:dk1>
      <a:lt1>
        <a:srgbClr val="FFFFFF"/>
      </a:lt1>
      <a:dk2>
        <a:srgbClr val="FF0000"/>
      </a:dk2>
      <a:lt2>
        <a:srgbClr val="A9A9A9"/>
      </a:lt2>
      <a:accent1>
        <a:srgbClr val="0076BA"/>
      </a:accent1>
      <a:accent2>
        <a:srgbClr val="00A89D"/>
      </a:accent2>
      <a:accent3>
        <a:srgbClr val="FFAAAA"/>
      </a:accent3>
      <a:accent4>
        <a:srgbClr val="DADADA"/>
      </a:accent4>
      <a:accent5>
        <a:srgbClr val="AABDD9"/>
      </a:accent5>
      <a:accent6>
        <a:srgbClr val="00988E"/>
      </a:accent6>
      <a:hlink>
        <a:srgbClr val="0000FF"/>
      </a:hlink>
      <a:folHlink>
        <a:srgbClr val="FF00FF"/>
      </a:folHlink>
    </a:clrScheme>
    <a:fontScheme name="Black">
      <a:majorFont>
        <a:latin typeface="FZLanTingHeiS-L-GB"/>
        <a:ea typeface="FZLanTingHeiS-L-GB"/>
        <a:cs typeface=""/>
      </a:majorFont>
      <a:minorFont>
        <a:latin typeface="FZLanTingHeiS-M-GB"/>
        <a:ea typeface="FZLanTingHeiS-M-GB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8255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3000" b="1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Helvetica Neue" charset="0"/>
            <a:ea typeface="宋体" panose="02010600030101010101" pitchFamily="2" charset="-122"/>
            <a:sym typeface="Helvetica Neue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8255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tabLst/>
          <a:defRPr kumimoji="0" lang="zh-CN" altLang="zh-CN" sz="3000" b="1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Helvetica Neue" charset="0"/>
            <a:ea typeface="宋体" panose="02010600030101010101" pitchFamily="2" charset="-122"/>
            <a:sym typeface="Helvetica Neue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</TotalTime>
  <Pages>0</Pages>
  <Words>588</Words>
  <Characters>0</Characters>
  <Application>Microsoft Macintosh PowerPoint</Application>
  <DocSecurity>0</DocSecurity>
  <PresentationFormat>自定义</PresentationFormat>
  <Lines>0</Lines>
  <Paragraphs>207</Paragraphs>
  <Slides>24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26" baseType="lpstr">
      <vt:lpstr>自定义设计方案</vt:lpstr>
      <vt:lpstr>Black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/>
  <Company/>
  <LinksUpToDate>false</LinksUpToDate>
  <CharactersWithSpaces>0</CharactersWithSpaces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pc</dc:creator>
  <cp:keywords/>
  <dc:description/>
  <cp:lastModifiedBy>xuming lin</cp:lastModifiedBy>
  <cp:revision>59</cp:revision>
  <dcterms:created xsi:type="dcterms:W3CDTF">2018-09-07T07:17:13Z</dcterms:created>
  <dcterms:modified xsi:type="dcterms:W3CDTF">2018-09-28T17:04:59Z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2052-9.1.0.4555</vt:lpwstr>
  </property>
</Properties>
</file>